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bin" ContentType="application/vnd.openxmlformats-officedocument.oleObject"/>
  <Default Extension="wav" ContentType="audio/x-wav"/>
  <Default Extension="wmf" ContentType="image/x-wmf"/>
  <Default Extension="emf" ContentType="image/x-em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74" r:id="rId3"/>
    <p:sldId id="368" r:id="rId5"/>
    <p:sldId id="410" r:id="rId6"/>
    <p:sldId id="402" r:id="rId7"/>
    <p:sldId id="403" r:id="rId8"/>
    <p:sldId id="411" r:id="rId9"/>
    <p:sldId id="273" r:id="rId10"/>
    <p:sldId id="412" r:id="rId11"/>
    <p:sldId id="265" r:id="rId12"/>
    <p:sldId id="390" r:id="rId13"/>
    <p:sldId id="292" r:id="rId14"/>
    <p:sldId id="297" r:id="rId15"/>
    <p:sldId id="413" r:id="rId16"/>
    <p:sldId id="414" r:id="rId17"/>
    <p:sldId id="415" r:id="rId18"/>
    <p:sldId id="416" r:id="rId19"/>
    <p:sldId id="417" r:id="rId20"/>
    <p:sldId id="418" r:id="rId21"/>
    <p:sldId id="293" r:id="rId22"/>
    <p:sldId id="377" r:id="rId23"/>
    <p:sldId id="400" r:id="rId24"/>
    <p:sldId id="419" r:id="rId25"/>
    <p:sldId id="401" r:id="rId26"/>
    <p:sldId id="282" r:id="rId27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400" b="1" kern="1200">
        <a:solidFill>
          <a:srgbClr val="CC0000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b="1" kern="1200">
        <a:solidFill>
          <a:srgbClr val="CC0000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b="1" kern="1200">
        <a:solidFill>
          <a:srgbClr val="CC0000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b="1" kern="1200">
        <a:solidFill>
          <a:srgbClr val="CC0000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b="1" kern="1200">
        <a:solidFill>
          <a:srgbClr val="CC0000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400" b="1" kern="1200">
        <a:solidFill>
          <a:srgbClr val="CC0000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400" b="1" kern="1200">
        <a:solidFill>
          <a:srgbClr val="CC0000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400" b="1" kern="1200">
        <a:solidFill>
          <a:srgbClr val="CC0000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400" b="1" kern="1200">
        <a:solidFill>
          <a:srgbClr val="CC0000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66"/>
    <a:srgbClr val="FF0000"/>
    <a:srgbClr val="000000"/>
    <a:srgbClr val="E4DF21"/>
    <a:srgbClr val="C8D927"/>
    <a:srgbClr val="DEEC22"/>
    <a:srgbClr val="E6E61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2" autoAdjust="0"/>
    <p:restoredTop sz="94480" autoAdjust="0"/>
  </p:normalViewPr>
  <p:slideViewPr>
    <p:cSldViewPr>
      <p:cViewPr varScale="1">
        <p:scale>
          <a:sx n="84" d="100"/>
          <a:sy n="84" d="100"/>
        </p:scale>
        <p:origin x="-1140" y="-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78" d="100"/>
          <a:sy n="78" d="100"/>
        </p:scale>
        <p:origin x="-3246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wmf"/></Relationships>
</file>

<file path=ppt/drawings/_rels/vmlDrawing2.vml.rels><?xml version="1.0" encoding="UTF-8" standalone="yes"?>
<Relationships xmlns="http://schemas.openxmlformats.org/package/2006/relationships"><Relationship Id="rId4" Type="http://schemas.openxmlformats.org/officeDocument/2006/relationships/image" Target="../media/image8.wmf"/><Relationship Id="rId3" Type="http://schemas.openxmlformats.org/officeDocument/2006/relationships/image" Target="../media/image7.wmf"/><Relationship Id="rId2" Type="http://schemas.openxmlformats.org/officeDocument/2006/relationships/image" Target="../media/image6.wmf"/><Relationship Id="rId1" Type="http://schemas.openxmlformats.org/officeDocument/2006/relationships/image" Target="../media/image3.wmf"/></Relationships>
</file>

<file path=ppt/drawings/_rels/vmlDrawing3.vml.rels><?xml version="1.0" encoding="UTF-8" standalone="yes"?>
<Relationships xmlns="http://schemas.openxmlformats.org/package/2006/relationships"><Relationship Id="rId4" Type="http://schemas.openxmlformats.org/officeDocument/2006/relationships/image" Target="../media/image12.wmf"/><Relationship Id="rId3" Type="http://schemas.openxmlformats.org/officeDocument/2006/relationships/image" Target="../media/image11.wmf"/><Relationship Id="rId2" Type="http://schemas.openxmlformats.org/officeDocument/2006/relationships/image" Target="../media/image10.wmf"/><Relationship Id="rId1" Type="http://schemas.openxmlformats.org/officeDocument/2006/relationships/image" Target="../media/image9.wmf"/></Relationships>
</file>

<file path=ppt/drawings/_rels/vmlDrawing4.vml.rels><?xml version="1.0" encoding="UTF-8" standalone="yes"?>
<Relationships xmlns="http://schemas.openxmlformats.org/package/2006/relationships"><Relationship Id="rId5" Type="http://schemas.openxmlformats.org/officeDocument/2006/relationships/image" Target="../media/image21.wmf"/><Relationship Id="rId4" Type="http://schemas.openxmlformats.org/officeDocument/2006/relationships/image" Target="../media/image20.wmf"/><Relationship Id="rId3" Type="http://schemas.openxmlformats.org/officeDocument/2006/relationships/image" Target="../media/image19.wmf"/><Relationship Id="rId2" Type="http://schemas.openxmlformats.org/officeDocument/2006/relationships/image" Target="../media/image18.wmf"/><Relationship Id="rId1" Type="http://schemas.openxmlformats.org/officeDocument/2006/relationships/image" Target="../media/image17.wmf"/></Relationships>
</file>

<file path=ppt/drawings/_rels/vmlDrawing5.vml.rels><?xml version="1.0" encoding="UTF-8" standalone="yes"?>
<Relationships xmlns="http://schemas.openxmlformats.org/package/2006/relationships"><Relationship Id="rId2" Type="http://schemas.openxmlformats.org/officeDocument/2006/relationships/image" Target="../media/image27.wmf"/><Relationship Id="rId1" Type="http://schemas.openxmlformats.org/officeDocument/2006/relationships/image" Target="../media/image26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6D897BCB-E7C2-42CB-9769-8EFA248442E8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3099DA10-E2EF-4DBF-9E27-068134BC4B93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33795" name="Rectangle 3"/>
          <p:cNvSpPr>
            <a:spLocks noGrp="1" noRot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noFill/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en-US" altLang="zh-CN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35843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4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</p:spPr>
        <p:txBody>
          <a:bodyPr anchor="b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040E3783-C077-45EF-9D1F-EF49814DE441}" type="slidenum">
              <a:rPr lang="zh-CN" altLang="en-US" sz="1200" b="0">
                <a:solidFill>
                  <a:schemeClr val="tx1"/>
                </a:solidFill>
                <a:latin typeface="+mn-lt"/>
                <a:ea typeface="+mn-ea"/>
              </a:rPr>
            </a:fld>
            <a:endParaRPr lang="zh-CN" altLang="en-US" sz="1200" b="0">
              <a:solidFill>
                <a:schemeClr val="tx1"/>
              </a:solidFill>
              <a:latin typeface="+mn-lt"/>
              <a:ea typeface="+mn-ea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 sz="18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 sz="18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 sz="18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FF5B5B7A-865B-44C2-AD12-F4E7D48C0980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  <p:transition>
    <p:rand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7.xml"/><Relationship Id="rId4" Type="http://schemas.openxmlformats.org/officeDocument/2006/relationships/slide" Target="slide2.xml"/><Relationship Id="rId3" Type="http://schemas.openxmlformats.org/officeDocument/2006/relationships/slide" Target="slide9.xml"/><Relationship Id="rId2" Type="http://schemas.openxmlformats.org/officeDocument/2006/relationships/slide" Target="slide7.xml"/><Relationship Id="rId1" Type="http://schemas.openxmlformats.org/officeDocument/2006/relationships/slide" Target="slide11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audio" Target="../media/audio1.wav"/><Relationship Id="rId2" Type="http://schemas.openxmlformats.org/officeDocument/2006/relationships/slide" Target="slide1.xml"/><Relationship Id="rId1" Type="http://schemas.openxmlformats.org/officeDocument/2006/relationships/image" Target="../media/image13.emf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7" Type="http://schemas.openxmlformats.org/officeDocument/2006/relationships/audio" Target="../media/audio1.wav"/><Relationship Id="rId6" Type="http://schemas.openxmlformats.org/officeDocument/2006/relationships/slide" Target="slide1.xml"/><Relationship Id="rId5" Type="http://schemas.openxmlformats.org/officeDocument/2006/relationships/image" Target="../media/image16.emf"/><Relationship Id="rId4" Type="http://schemas.openxmlformats.org/officeDocument/2006/relationships/slide" Target="slide19.xml"/><Relationship Id="rId3" Type="http://schemas.openxmlformats.org/officeDocument/2006/relationships/slide" Target="slide24.xml"/><Relationship Id="rId2" Type="http://schemas.openxmlformats.org/officeDocument/2006/relationships/slide" Target="slide12.xml"/><Relationship Id="rId1" Type="http://schemas.openxmlformats.org/officeDocument/2006/relationships/image" Target="../media/image2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14.bin"/><Relationship Id="rId8" Type="http://schemas.openxmlformats.org/officeDocument/2006/relationships/image" Target="../media/image20.wmf"/><Relationship Id="rId7" Type="http://schemas.openxmlformats.org/officeDocument/2006/relationships/oleObject" Target="../embeddings/oleObject13.bin"/><Relationship Id="rId6" Type="http://schemas.openxmlformats.org/officeDocument/2006/relationships/image" Target="../media/image19.wmf"/><Relationship Id="rId5" Type="http://schemas.openxmlformats.org/officeDocument/2006/relationships/oleObject" Target="../embeddings/oleObject12.bin"/><Relationship Id="rId4" Type="http://schemas.openxmlformats.org/officeDocument/2006/relationships/image" Target="../media/image18.wmf"/><Relationship Id="rId3" Type="http://schemas.openxmlformats.org/officeDocument/2006/relationships/oleObject" Target="../embeddings/oleObject11.bin"/><Relationship Id="rId2" Type="http://schemas.openxmlformats.org/officeDocument/2006/relationships/image" Target="../media/image17.wmf"/><Relationship Id="rId12" Type="http://schemas.openxmlformats.org/officeDocument/2006/relationships/vmlDrawing" Target="../drawings/vmlDrawing4.vml"/><Relationship Id="rId11" Type="http://schemas.openxmlformats.org/officeDocument/2006/relationships/slideLayout" Target="../slideLayouts/slideLayout2.xml"/><Relationship Id="rId10" Type="http://schemas.openxmlformats.org/officeDocument/2006/relationships/image" Target="../media/image21.wmf"/><Relationship Id="rId1" Type="http://schemas.openxmlformats.org/officeDocument/2006/relationships/oleObject" Target="../embeddings/oleObject10.bin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4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slide" Target="slide11.xml"/><Relationship Id="rId1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.xml"/><Relationship Id="rId7" Type="http://schemas.openxmlformats.org/officeDocument/2006/relationships/vmlDrawing" Target="../drawings/vmlDrawing5.vml"/><Relationship Id="rId6" Type="http://schemas.openxmlformats.org/officeDocument/2006/relationships/slideLayout" Target="../slideLayouts/slideLayout10.xml"/><Relationship Id="rId5" Type="http://schemas.openxmlformats.org/officeDocument/2006/relationships/image" Target="../media/image28.jpeg"/><Relationship Id="rId4" Type="http://schemas.openxmlformats.org/officeDocument/2006/relationships/image" Target="../media/image27.wmf"/><Relationship Id="rId3" Type="http://schemas.openxmlformats.org/officeDocument/2006/relationships/oleObject" Target="../embeddings/oleObject16.bin"/><Relationship Id="rId2" Type="http://schemas.openxmlformats.org/officeDocument/2006/relationships/image" Target="../media/image26.wmf"/><Relationship Id="rId1" Type="http://schemas.openxmlformats.org/officeDocument/2006/relationships/oleObject" Target="../embeddings/oleObject15.bin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1.vml"/><Relationship Id="rId4" Type="http://schemas.openxmlformats.org/officeDocument/2006/relationships/slideLayout" Target="../slideLayouts/slideLayout10.xml"/><Relationship Id="rId3" Type="http://schemas.openxmlformats.org/officeDocument/2006/relationships/image" Target="../media/image3.wmf"/><Relationship Id="rId2" Type="http://schemas.openxmlformats.org/officeDocument/2006/relationships/oleObject" Target="../embeddings/oleObject1.bin"/><Relationship Id="rId1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0.xml"/><Relationship Id="rId1" Type="http://schemas.openxmlformats.org/officeDocument/2006/relationships/slide" Target="slide11.xml"/></Relationships>
</file>

<file path=ppt/slides/_rels/slide2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8.xml"/><Relationship Id="rId5" Type="http://schemas.openxmlformats.org/officeDocument/2006/relationships/image" Target="../media/image31.png"/><Relationship Id="rId4" Type="http://schemas.openxmlformats.org/officeDocument/2006/relationships/image" Target="../media/image30.png"/><Relationship Id="rId3" Type="http://schemas.openxmlformats.org/officeDocument/2006/relationships/audio" Target="../media/audio1.wav"/><Relationship Id="rId2" Type="http://schemas.openxmlformats.org/officeDocument/2006/relationships/slide" Target="slide1.xml"/><Relationship Id="rId1" Type="http://schemas.openxmlformats.org/officeDocument/2006/relationships/image" Target="../media/image29.emf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5.bin"/><Relationship Id="rId8" Type="http://schemas.openxmlformats.org/officeDocument/2006/relationships/image" Target="../media/image7.wmf"/><Relationship Id="rId7" Type="http://schemas.openxmlformats.org/officeDocument/2006/relationships/oleObject" Target="../embeddings/oleObject4.bin"/><Relationship Id="rId6" Type="http://schemas.openxmlformats.org/officeDocument/2006/relationships/image" Target="../media/image6.wmf"/><Relationship Id="rId5" Type="http://schemas.openxmlformats.org/officeDocument/2006/relationships/oleObject" Target="../embeddings/oleObject3.bin"/><Relationship Id="rId4" Type="http://schemas.openxmlformats.org/officeDocument/2006/relationships/image" Target="../media/image3.wmf"/><Relationship Id="rId3" Type="http://schemas.openxmlformats.org/officeDocument/2006/relationships/oleObject" Target="../embeddings/oleObject2.bin"/><Relationship Id="rId2" Type="http://schemas.openxmlformats.org/officeDocument/2006/relationships/image" Target="../media/image5.png"/><Relationship Id="rId12" Type="http://schemas.openxmlformats.org/officeDocument/2006/relationships/vmlDrawing" Target="../drawings/vmlDrawing2.vml"/><Relationship Id="rId11" Type="http://schemas.openxmlformats.org/officeDocument/2006/relationships/slideLayout" Target="../slideLayouts/slideLayout10.xml"/><Relationship Id="rId10" Type="http://schemas.openxmlformats.org/officeDocument/2006/relationships/image" Target="../media/image8.wmf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0.xml"/><Relationship Id="rId8" Type="http://schemas.openxmlformats.org/officeDocument/2006/relationships/image" Target="../media/image12.wmf"/><Relationship Id="rId7" Type="http://schemas.openxmlformats.org/officeDocument/2006/relationships/oleObject" Target="../embeddings/oleObject9.bin"/><Relationship Id="rId6" Type="http://schemas.openxmlformats.org/officeDocument/2006/relationships/image" Target="../media/image11.wmf"/><Relationship Id="rId5" Type="http://schemas.openxmlformats.org/officeDocument/2006/relationships/oleObject" Target="../embeddings/oleObject8.bin"/><Relationship Id="rId4" Type="http://schemas.openxmlformats.org/officeDocument/2006/relationships/image" Target="../media/image10.wmf"/><Relationship Id="rId3" Type="http://schemas.openxmlformats.org/officeDocument/2006/relationships/oleObject" Target="../embeddings/oleObject7.bin"/><Relationship Id="rId2" Type="http://schemas.openxmlformats.org/officeDocument/2006/relationships/image" Target="../media/image9.wmf"/><Relationship Id="rId10" Type="http://schemas.openxmlformats.org/officeDocument/2006/relationships/vmlDrawing" Target="../drawings/vmlDrawing3.vml"/><Relationship Id="rId1" Type="http://schemas.openxmlformats.org/officeDocument/2006/relationships/oleObject" Target="../embeddings/oleObject6.bin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0.xml"/><Relationship Id="rId3" Type="http://schemas.openxmlformats.org/officeDocument/2006/relationships/audio" Target="../media/audio1.wav"/><Relationship Id="rId2" Type="http://schemas.openxmlformats.org/officeDocument/2006/relationships/slide" Target="slide1.xml"/><Relationship Id="rId1" Type="http://schemas.openxmlformats.org/officeDocument/2006/relationships/image" Target="../media/image13.em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4.png"/><Relationship Id="rId3" Type="http://schemas.openxmlformats.org/officeDocument/2006/relationships/audio" Target="../media/audio1.wav"/><Relationship Id="rId2" Type="http://schemas.openxmlformats.org/officeDocument/2006/relationships/slide" Target="slide1.xml"/><Relationship Id="rId1" Type="http://schemas.openxmlformats.org/officeDocument/2006/relationships/image" Target="../media/image13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5.png"/><Relationship Id="rId1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extBox 16"/>
          <p:cNvSpPr txBox="1">
            <a:spLocks noChangeArrowheads="1"/>
          </p:cNvSpPr>
          <p:nvPr/>
        </p:nvSpPr>
        <p:spPr bwMode="auto">
          <a:xfrm>
            <a:off x="2928926" y="1500174"/>
            <a:ext cx="3000396" cy="8309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4800" dirty="0" smtClean="0">
                <a:latin typeface="Calibri" panose="020F0502020204030204" pitchFamily="34" charset="0"/>
              </a:rPr>
              <a:t>总  复  习</a:t>
            </a:r>
            <a:endParaRPr lang="zh-CN" altLang="en-US" sz="4800" dirty="0">
              <a:latin typeface="Calibri" panose="020F0502020204030204" pitchFamily="34" charset="0"/>
            </a:endParaRPr>
          </a:p>
        </p:txBody>
      </p:sp>
      <p:sp>
        <p:nvSpPr>
          <p:cNvPr id="3079" name="Text Box 3"/>
          <p:cNvSpPr txBox="1">
            <a:spLocks noChangeArrowheads="1"/>
          </p:cNvSpPr>
          <p:nvPr/>
        </p:nvSpPr>
        <p:spPr bwMode="auto">
          <a:xfrm>
            <a:off x="1185863" y="385763"/>
            <a:ext cx="5473700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dirty="0" smtClean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六年</a:t>
            </a:r>
            <a:r>
              <a:rPr lang="zh-CN" altLang="en-US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级数</a:t>
            </a:r>
            <a:r>
              <a:rPr lang="zh-CN" altLang="en-US" dirty="0" smtClean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学</a:t>
            </a:r>
            <a:r>
              <a:rPr lang="en-US" altLang="zh-CN" dirty="0" smtClean="0">
                <a:solidFill>
                  <a:schemeClr val="tx1"/>
                </a:solidFill>
                <a:latin typeface="新宋体" panose="02010609030101010101" charset="-122"/>
                <a:ea typeface="新宋体" panose="02010609030101010101" charset="-122"/>
              </a:rPr>
              <a:t>·</a:t>
            </a:r>
            <a:r>
              <a:rPr lang="zh-CN" altLang="en-US" dirty="0" smtClean="0">
                <a:solidFill>
                  <a:schemeClr val="tx1"/>
                </a:solidFill>
                <a:latin typeface="新宋体" panose="02010609030101010101" charset="-122"/>
                <a:ea typeface="新宋体" panose="02010609030101010101" charset="-122"/>
              </a:rPr>
              <a:t>下</a:t>
            </a:r>
            <a:r>
              <a:rPr lang="zh-CN" altLang="en-US" dirty="0" smtClean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  </a:t>
            </a:r>
            <a:endParaRPr lang="zh-CN" altLang="en-US" dirty="0">
              <a:solidFill>
                <a:schemeClr val="tx1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28596" y="2714620"/>
            <a:ext cx="7679684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44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j-ea"/>
                <a:ea typeface="+mj-ea"/>
              </a:rPr>
              <a:t>1</a:t>
            </a:r>
            <a:r>
              <a:rPr lang="zh-CN" altLang="en-US" sz="4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+mj-ea"/>
                <a:ea typeface="+mj-ea"/>
              </a:rPr>
              <a:t>  数与代数</a:t>
            </a:r>
            <a:endParaRPr lang="zh-CN" altLang="en-US" sz="4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latin typeface="+mj-ea"/>
              <a:ea typeface="+mj-ea"/>
            </a:endParaRPr>
          </a:p>
        </p:txBody>
      </p:sp>
      <p:grpSp>
        <p:nvGrpSpPr>
          <p:cNvPr id="15" name="Group 42"/>
          <p:cNvGrpSpPr/>
          <p:nvPr/>
        </p:nvGrpSpPr>
        <p:grpSpPr bwMode="auto">
          <a:xfrm>
            <a:off x="2571736" y="4929198"/>
            <a:ext cx="2159001" cy="1009650"/>
            <a:chOff x="340" y="3022"/>
            <a:chExt cx="1360" cy="636"/>
          </a:xfrm>
        </p:grpSpPr>
        <p:sp>
          <p:nvSpPr>
            <p:cNvPr id="16" name="Oval 23">
              <a:hlinkClick r:id="rId1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40" y="3022"/>
              <a:ext cx="1224" cy="636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 algn="ctr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>
                <a:latin typeface="Calibri" panose="020F0502020204030204" pitchFamily="34" charset="0"/>
              </a:endParaRPr>
            </a:p>
          </p:txBody>
        </p:sp>
        <p:sp>
          <p:nvSpPr>
            <p:cNvPr id="17" name="Rectangle 18">
              <a:hlinkClick r:id="rId2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430" y="3149"/>
              <a:ext cx="1270" cy="32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2800" dirty="0" smtClean="0">
                  <a:latin typeface="宋体" panose="02010600030101010101" pitchFamily="2" charset="-122"/>
                </a:rPr>
                <a:t>随堂练习</a:t>
              </a:r>
              <a:endParaRPr lang="zh-CN" altLang="en-US" sz="2800" dirty="0">
                <a:latin typeface="宋体" panose="02010600030101010101" pitchFamily="2" charset="-122"/>
              </a:endParaRPr>
            </a:p>
          </p:txBody>
        </p:sp>
      </p:grpSp>
      <p:grpSp>
        <p:nvGrpSpPr>
          <p:cNvPr id="18" name="Group 43"/>
          <p:cNvGrpSpPr/>
          <p:nvPr/>
        </p:nvGrpSpPr>
        <p:grpSpPr bwMode="auto">
          <a:xfrm>
            <a:off x="4857752" y="4919680"/>
            <a:ext cx="2160587" cy="1009650"/>
            <a:chOff x="2018" y="2976"/>
            <a:chExt cx="1361" cy="636"/>
          </a:xfrm>
        </p:grpSpPr>
        <p:sp>
          <p:nvSpPr>
            <p:cNvPr id="19" name="Oval 30">
              <a:hlinkClick r:id="rId3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2018" y="2976"/>
              <a:ext cx="1224" cy="636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 algn="ctr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>
                <a:latin typeface="Calibri" panose="020F0502020204030204" pitchFamily="34" charset="0"/>
              </a:endParaRPr>
            </a:p>
          </p:txBody>
        </p:sp>
        <p:sp>
          <p:nvSpPr>
            <p:cNvPr id="20" name="Rectangle 31">
              <a:hlinkClick r:id="rId3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2109" y="3113"/>
              <a:ext cx="1270" cy="32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2800" dirty="0" smtClean="0">
                  <a:latin typeface="宋体" panose="02010600030101010101" pitchFamily="2" charset="-122"/>
                </a:rPr>
                <a:t>课堂小结</a:t>
              </a:r>
              <a:endParaRPr lang="zh-CN" altLang="en-US" sz="2800" dirty="0">
                <a:latin typeface="宋体" panose="02010600030101010101" pitchFamily="2" charset="-122"/>
              </a:endParaRPr>
            </a:p>
          </p:txBody>
        </p:sp>
      </p:grpSp>
      <p:grpSp>
        <p:nvGrpSpPr>
          <p:cNvPr id="21" name="Group 44"/>
          <p:cNvGrpSpPr/>
          <p:nvPr/>
        </p:nvGrpSpPr>
        <p:grpSpPr bwMode="auto">
          <a:xfrm>
            <a:off x="7072330" y="4919680"/>
            <a:ext cx="2232025" cy="1009650"/>
            <a:chOff x="3696" y="2976"/>
            <a:chExt cx="1406" cy="636"/>
          </a:xfrm>
        </p:grpSpPr>
        <p:sp>
          <p:nvSpPr>
            <p:cNvPr id="22" name="Oval 32">
              <a:hlinkClick r:id="rId1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696" y="2976"/>
              <a:ext cx="1224" cy="636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 algn="ctr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>
                <a:latin typeface="Calibri" panose="020F0502020204030204" pitchFamily="34" charset="0"/>
              </a:endParaRPr>
            </a:p>
          </p:txBody>
        </p:sp>
        <p:sp>
          <p:nvSpPr>
            <p:cNvPr id="23" name="Rectangle 33">
              <a:hlinkClick r:id="rId1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832" y="3113"/>
              <a:ext cx="1270" cy="32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panose="02010600030101010101" pitchFamily="2" charset="-122"/>
                </a:rPr>
                <a:t>作业设计</a:t>
              </a:r>
              <a:endParaRPr lang="zh-CN" altLang="en-US" sz="2800" dirty="0">
                <a:latin typeface="宋体" panose="02010600030101010101" pitchFamily="2" charset="-122"/>
              </a:endParaRPr>
            </a:p>
          </p:txBody>
        </p:sp>
      </p:grpSp>
      <p:grpSp>
        <p:nvGrpSpPr>
          <p:cNvPr id="24" name="Group 42"/>
          <p:cNvGrpSpPr/>
          <p:nvPr/>
        </p:nvGrpSpPr>
        <p:grpSpPr bwMode="auto">
          <a:xfrm>
            <a:off x="357158" y="4929198"/>
            <a:ext cx="2159000" cy="1009650"/>
            <a:chOff x="340" y="3022"/>
            <a:chExt cx="1360" cy="636"/>
          </a:xfrm>
        </p:grpSpPr>
        <p:sp>
          <p:nvSpPr>
            <p:cNvPr id="25" name="Oval 23">
              <a:hlinkClick r:id="rId4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40" y="3022"/>
              <a:ext cx="1224" cy="636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 algn="ctr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>
                <a:latin typeface="Calibri" panose="020F0502020204030204" pitchFamily="34" charset="0"/>
              </a:endParaRPr>
            </a:p>
          </p:txBody>
        </p:sp>
        <p:sp>
          <p:nvSpPr>
            <p:cNvPr id="26" name="Rectangle 18">
              <a:hlinkClick r:id="rId4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430" y="3157"/>
              <a:ext cx="1270" cy="32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2800" dirty="0" smtClean="0">
                  <a:latin typeface="宋体" panose="02010600030101010101" pitchFamily="2" charset="-122"/>
                </a:rPr>
                <a:t>考点讲解</a:t>
              </a:r>
              <a:endParaRPr lang="zh-CN" altLang="en-US" sz="2800" dirty="0">
                <a:latin typeface="宋体" panose="02010600030101010101" pitchFamily="2" charset="-122"/>
              </a:endParaRPr>
            </a:p>
          </p:txBody>
        </p:sp>
      </p:grpSp>
      <p:sp>
        <p:nvSpPr>
          <p:cNvPr id="27" name="TextBox 26"/>
          <p:cNvSpPr txBox="1"/>
          <p:nvPr/>
        </p:nvSpPr>
        <p:spPr>
          <a:xfrm>
            <a:off x="2328585" y="3857628"/>
            <a:ext cx="471956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第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5</a:t>
            </a:r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课时  数的运算（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3</a:t>
            </a:r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）</a:t>
            </a:r>
            <a:endParaRPr lang="zh-CN" altLang="en-US" sz="3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圆角矩形 5"/>
          <p:cNvSpPr/>
          <p:nvPr/>
        </p:nvSpPr>
        <p:spPr>
          <a:xfrm>
            <a:off x="357158" y="1214422"/>
            <a:ext cx="8572560" cy="3857652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Group 16"/>
          <p:cNvGrpSpPr/>
          <p:nvPr/>
        </p:nvGrpSpPr>
        <p:grpSpPr bwMode="auto">
          <a:xfrm>
            <a:off x="5867400" y="5805488"/>
            <a:ext cx="1684338" cy="877887"/>
            <a:chOff x="2699" y="3612"/>
            <a:chExt cx="1061" cy="553"/>
          </a:xfrm>
        </p:grpSpPr>
        <p:pic>
          <p:nvPicPr>
            <p:cNvPr id="3" name="Picture 34">
              <a:hlinkClick r:id="" action="ppaction://hlinkshowjump?jump=firstslide"/>
            </p:cNvPr>
            <p:cNvPicPr>
              <a:picLocks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2699" y="3612"/>
              <a:ext cx="1043" cy="552"/>
            </a:xfrm>
            <a:prstGeom prst="rect">
              <a:avLst/>
            </a:prstGeom>
            <a:noFill/>
            <a:ln w="9525">
              <a:noFill/>
              <a:bevel/>
            </a:ln>
          </p:spPr>
        </p:pic>
        <p:sp>
          <p:nvSpPr>
            <p:cNvPr id="4" name="Text Box 18">
              <a:hlinkClick r:id="rId2" action="ppaction://hlinksldjump" highlightClick="1">
                <a:snd r:embed="rId3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2744" y="3838"/>
              <a:ext cx="1016" cy="327"/>
            </a:xfrm>
            <a:prstGeom prst="rect">
              <a:avLst/>
            </a:prstGeom>
            <a:noFill/>
            <a:ln w="9525">
              <a:noFill/>
              <a:bevel/>
            </a:ln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ea typeface="楷体_GB2312" pitchFamily="49" charset="-122"/>
                </a:rPr>
                <a:t>返回目录</a:t>
              </a:r>
              <a:endParaRPr lang="zh-CN" altLang="en-US" sz="1800" b="0" dirty="0">
                <a:solidFill>
                  <a:schemeClr val="tx1"/>
                </a:solidFill>
                <a:ea typeface="楷体_GB2312" pitchFamily="49" charset="-122"/>
              </a:endParaRPr>
            </a:p>
          </p:txBody>
        </p:sp>
      </p:grpSp>
      <p:sp>
        <p:nvSpPr>
          <p:cNvPr id="7" name="矩形 6"/>
          <p:cNvSpPr/>
          <p:nvPr/>
        </p:nvSpPr>
        <p:spPr>
          <a:xfrm>
            <a:off x="714348" y="1285860"/>
            <a:ext cx="39677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解决问题的主要步骤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:</a:t>
            </a:r>
            <a:endParaRPr lang="zh-CN" altLang="en-US" sz="3200" dirty="0">
              <a:solidFill>
                <a:srgbClr val="C0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14348" y="2027829"/>
            <a:ext cx="6301725" cy="6867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1.</a:t>
            </a:r>
            <a:r>
              <a:rPr lang="zh-CN" altLang="zh-CN" sz="32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理解题意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,</a:t>
            </a:r>
            <a:r>
              <a:rPr lang="zh-CN" altLang="zh-CN" sz="32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找到已知条件和问题。</a:t>
            </a:r>
            <a:endParaRPr lang="zh-CN" altLang="en-US" sz="3200" dirty="0">
              <a:solidFill>
                <a:srgbClr val="C0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714348" y="3157566"/>
            <a:ext cx="499848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2.</a:t>
            </a:r>
            <a:r>
              <a:rPr lang="zh-CN" altLang="zh-CN" sz="32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找到题目中的数量关系。</a:t>
            </a:r>
            <a:endParaRPr lang="zh-CN" altLang="en-US" sz="3200" dirty="0">
              <a:solidFill>
                <a:srgbClr val="C0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14348" y="4099531"/>
            <a:ext cx="7212231" cy="6867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3.</a:t>
            </a:r>
            <a:r>
              <a:rPr lang="zh-CN" altLang="zh-CN" sz="32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列式解答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,</a:t>
            </a:r>
            <a:r>
              <a:rPr lang="zh-CN" altLang="zh-CN" sz="32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检验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,</a:t>
            </a:r>
            <a:r>
              <a:rPr lang="zh-CN" altLang="zh-CN" sz="32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反思解决问题的过程。</a:t>
            </a:r>
            <a:endParaRPr lang="zh-CN" altLang="en-US" sz="3200" dirty="0">
              <a:solidFill>
                <a:srgbClr val="C0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/>
      <p:bldP spid="8" grpId="0"/>
      <p:bldP spid="9" grpId="0"/>
      <p:bldP spid="1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434" name="Group 2"/>
          <p:cNvGrpSpPr/>
          <p:nvPr/>
        </p:nvGrpSpPr>
        <p:grpSpPr bwMode="auto">
          <a:xfrm>
            <a:off x="6372225" y="333375"/>
            <a:ext cx="2411413" cy="1008063"/>
            <a:chOff x="0" y="0"/>
            <a:chExt cx="1633" cy="635"/>
          </a:xfrm>
        </p:grpSpPr>
        <p:pic>
          <p:nvPicPr>
            <p:cNvPr id="18447" name="Picture 3" descr="1"/>
            <p:cNvPicPr>
              <a:picLocks noChangeAspect="1" noChangeArrowheads="1"/>
            </p:cNvPicPr>
            <p:nvPr/>
          </p:nvPicPr>
          <p:blipFill>
            <a:blip r:embed="rId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8448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91403" tIns="45700" rIns="91403" bIns="45700" anchor="ctr"/>
            <a:lstStyle/>
            <a:p>
              <a:pPr algn="r" defTabSz="923925">
                <a:buFont typeface="Arial" panose="020B0604020202020204" pitchFamily="34" charset="0"/>
                <a:buNone/>
              </a:pPr>
              <a:r>
                <a:rPr lang="zh-CN" altLang="en-US" sz="3200">
                  <a:ea typeface="黑体" panose="02010609060101010101" pitchFamily="49" charset="-122"/>
                </a:rPr>
                <a:t>作业设计</a:t>
              </a:r>
              <a:endParaRPr lang="zh-CN" altLang="en-US" sz="3200">
                <a:ea typeface="黑体" panose="02010609060101010101" pitchFamily="49" charset="-122"/>
              </a:endParaRPr>
            </a:p>
          </p:txBody>
        </p:sp>
      </p:grpSp>
      <p:grpSp>
        <p:nvGrpSpPr>
          <p:cNvPr id="18435" name="Group 17"/>
          <p:cNvGrpSpPr/>
          <p:nvPr/>
        </p:nvGrpSpPr>
        <p:grpSpPr bwMode="auto">
          <a:xfrm>
            <a:off x="1403350" y="1268413"/>
            <a:ext cx="1800225" cy="792162"/>
            <a:chOff x="1066" y="2795"/>
            <a:chExt cx="1134" cy="499"/>
          </a:xfrm>
        </p:grpSpPr>
        <p:sp>
          <p:nvSpPr>
            <p:cNvPr id="18445" name="AutoShape 13"/>
            <p:cNvSpPr>
              <a:spLocks noChangeArrowheads="1"/>
            </p:cNvSpPr>
            <p:nvPr/>
          </p:nvSpPr>
          <p:spPr bwMode="auto">
            <a:xfrm>
              <a:off x="1066" y="2795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 algn="ctr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>
                <a:latin typeface="Calibri" panose="020F0502020204030204" pitchFamily="34" charset="0"/>
              </a:endParaRPr>
            </a:p>
          </p:txBody>
        </p:sp>
        <p:sp>
          <p:nvSpPr>
            <p:cNvPr id="18446" name="Text Box 14">
              <a:hlinkClick r:id="rId2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156" y="2840"/>
              <a:ext cx="953" cy="365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 dirty="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 dirty="0">
                  <a:latin typeface="楷体_GB2312" pitchFamily="49" charset="-122"/>
                  <a:ea typeface="楷体_GB2312" pitchFamily="49" charset="-122"/>
                </a:rPr>
                <a:t>1</a:t>
              </a:r>
              <a:endParaRPr lang="en-US" altLang="zh-CN" sz="3200" dirty="0"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grpSp>
        <p:nvGrpSpPr>
          <p:cNvPr id="18436" name="Group 18"/>
          <p:cNvGrpSpPr/>
          <p:nvPr/>
        </p:nvGrpSpPr>
        <p:grpSpPr bwMode="auto">
          <a:xfrm>
            <a:off x="4427538" y="1268413"/>
            <a:ext cx="1800225" cy="792162"/>
            <a:chOff x="3016" y="2750"/>
            <a:chExt cx="1134" cy="499"/>
          </a:xfrm>
        </p:grpSpPr>
        <p:sp>
          <p:nvSpPr>
            <p:cNvPr id="18443" name="AutoShape 15">
              <a:hlinkClick r:id="rId3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016" y="2750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 algn="ctr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>
                <a:latin typeface="Calibri" panose="020F0502020204030204" pitchFamily="34" charset="0"/>
              </a:endParaRPr>
            </a:p>
          </p:txBody>
        </p:sp>
        <p:sp>
          <p:nvSpPr>
            <p:cNvPr id="18444" name="Text Box 16">
              <a:hlinkClick r:id="rId4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3107" y="2795"/>
              <a:ext cx="953" cy="365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 dirty="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 dirty="0">
                  <a:latin typeface="楷体_GB2312" pitchFamily="49" charset="-122"/>
                  <a:ea typeface="楷体_GB2312" pitchFamily="49" charset="-122"/>
                </a:rPr>
                <a:t>2</a:t>
              </a:r>
              <a:endParaRPr lang="en-US" altLang="zh-CN" sz="3200" dirty="0"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grpSp>
        <p:nvGrpSpPr>
          <p:cNvPr id="18438" name="Group 16"/>
          <p:cNvGrpSpPr/>
          <p:nvPr/>
        </p:nvGrpSpPr>
        <p:grpSpPr bwMode="auto">
          <a:xfrm>
            <a:off x="6011863" y="5805488"/>
            <a:ext cx="1684337" cy="877887"/>
            <a:chOff x="2699" y="3612"/>
            <a:chExt cx="1061" cy="553"/>
          </a:xfrm>
        </p:grpSpPr>
        <p:pic>
          <p:nvPicPr>
            <p:cNvPr id="18439" name="Picture 34">
              <a:hlinkClick r:id="" action="ppaction://hlinkshowjump?jump=firstslide"/>
            </p:cNvPr>
            <p:cNvPicPr>
              <a:picLocks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2699" y="3612"/>
              <a:ext cx="1043" cy="552"/>
            </a:xfrm>
            <a:prstGeom prst="rect">
              <a:avLst/>
            </a:prstGeom>
            <a:noFill/>
            <a:ln w="9525">
              <a:noFill/>
              <a:bevel/>
            </a:ln>
          </p:spPr>
        </p:pic>
        <p:sp>
          <p:nvSpPr>
            <p:cNvPr id="18440" name="Text Box 18">
              <a:hlinkClick r:id="rId6" action="ppaction://hlinksldjump" highlightClick="1">
                <a:snd r:embed="rId7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2744" y="3838"/>
              <a:ext cx="1016" cy="327"/>
            </a:xfrm>
            <a:prstGeom prst="rect">
              <a:avLst/>
            </a:prstGeom>
            <a:noFill/>
            <a:ln w="9525">
              <a:noFill/>
              <a:bevel/>
            </a:ln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ea typeface="楷体_GB2312" pitchFamily="49" charset="-122"/>
                </a:rPr>
                <a:t>返回目录</a:t>
              </a:r>
              <a:endParaRPr lang="zh-CN" altLang="en-US" sz="1800" b="0" dirty="0">
                <a:solidFill>
                  <a:schemeClr val="tx1"/>
                </a:solidFill>
                <a:ea typeface="楷体_GB2312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460" name="Group 38"/>
          <p:cNvGrpSpPr/>
          <p:nvPr/>
        </p:nvGrpSpPr>
        <p:grpSpPr bwMode="auto">
          <a:xfrm>
            <a:off x="3276600" y="188913"/>
            <a:ext cx="1584325" cy="579437"/>
            <a:chOff x="1066" y="2795"/>
            <a:chExt cx="998" cy="365"/>
          </a:xfrm>
        </p:grpSpPr>
        <p:sp>
          <p:nvSpPr>
            <p:cNvPr id="19485" name="AutoShape 39"/>
            <p:cNvSpPr>
              <a:spLocks noChangeArrowheads="1"/>
            </p:cNvSpPr>
            <p:nvPr/>
          </p:nvSpPr>
          <p:spPr bwMode="auto">
            <a:xfrm>
              <a:off x="1066" y="2795"/>
              <a:ext cx="997" cy="363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 algn="ctr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>
                <a:latin typeface="Calibri" panose="020F0502020204030204" pitchFamily="34" charset="0"/>
              </a:endParaRPr>
            </a:p>
          </p:txBody>
        </p:sp>
        <p:sp>
          <p:nvSpPr>
            <p:cNvPr id="19486" name="Text Box 40"/>
            <p:cNvSpPr txBox="1">
              <a:spLocks noChangeArrowheads="1"/>
            </p:cNvSpPr>
            <p:nvPr/>
          </p:nvSpPr>
          <p:spPr bwMode="auto">
            <a:xfrm>
              <a:off x="1111" y="2795"/>
              <a:ext cx="953" cy="365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>
                  <a:latin typeface="楷体_GB2312" pitchFamily="49" charset="-122"/>
                  <a:ea typeface="楷体_GB2312" pitchFamily="49" charset="-122"/>
                </a:rPr>
                <a:t>1</a:t>
              </a:r>
              <a:endParaRPr lang="en-US" altLang="zh-CN" sz="3200"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sp>
        <p:nvSpPr>
          <p:cNvPr id="31" name="TextBox 9"/>
          <p:cNvSpPr txBox="1">
            <a:spLocks noChangeArrowheads="1"/>
          </p:cNvSpPr>
          <p:nvPr/>
        </p:nvSpPr>
        <p:spPr bwMode="auto">
          <a:xfrm>
            <a:off x="-71470" y="819677"/>
            <a:ext cx="9572692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3200" b="1" dirty="0" smtClean="0">
                <a:solidFill>
                  <a:srgbClr val="C00000"/>
                </a:solidFill>
                <a:latin typeface="+mj-ea"/>
                <a:ea typeface="+mj-ea"/>
              </a:rPr>
              <a:t>    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教材第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80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页练习十五第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8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题。</a:t>
            </a:r>
            <a:endParaRPr lang="en-US" altLang="zh-CN" sz="3200" b="1" dirty="0" smtClean="0">
              <a:solidFill>
                <a:srgbClr val="C0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285720" y="1428736"/>
            <a:ext cx="8429684" cy="1786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宋体" panose="02010600030101010101" pitchFamily="2" charset="-122"/>
              </a:rPr>
              <a:t>8.</a:t>
            </a:r>
            <a:r>
              <a:rPr lang="zh-CN" altLang="en-US" sz="3200" dirty="0" smtClean="0">
                <a:solidFill>
                  <a:schemeClr val="tx1"/>
                </a:solidFill>
                <a:latin typeface="宋体" panose="02010600030101010101" pitchFamily="2" charset="-122"/>
              </a:rPr>
              <a:t>六年级办公室买进一包白纸，计划每天用</a:t>
            </a:r>
            <a:r>
              <a:rPr lang="en-US" altLang="zh-CN" sz="3200" dirty="0" smtClean="0">
                <a:solidFill>
                  <a:schemeClr val="tx1"/>
                </a:solidFill>
                <a:latin typeface="宋体" panose="02010600030101010101" pitchFamily="2" charset="-122"/>
              </a:rPr>
              <a:t>20</a:t>
            </a:r>
            <a:endParaRPr lang="en-US" altLang="zh-CN" sz="3200" dirty="0" smtClean="0">
              <a:solidFill>
                <a:schemeClr val="tx1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宋体" panose="02010600030101010101" pitchFamily="2" charset="-122"/>
              </a:rPr>
              <a:t>  张，可以用</a:t>
            </a:r>
            <a:r>
              <a:rPr lang="en-US" altLang="zh-CN" sz="3200" dirty="0" smtClean="0">
                <a:solidFill>
                  <a:schemeClr val="tx1"/>
                </a:solidFill>
                <a:latin typeface="宋体" panose="02010600030101010101" pitchFamily="2" charset="-122"/>
              </a:rPr>
              <a:t>28</a:t>
            </a:r>
            <a:r>
              <a:rPr lang="zh-CN" altLang="en-US" sz="3200" dirty="0" smtClean="0">
                <a:solidFill>
                  <a:schemeClr val="tx1"/>
                </a:solidFill>
                <a:latin typeface="宋体" panose="02010600030101010101" pitchFamily="2" charset="-122"/>
              </a:rPr>
              <a:t>天。由于注意了节约用纸，实</a:t>
            </a:r>
            <a:endParaRPr lang="en-US" altLang="zh-CN" sz="3200" dirty="0" smtClean="0">
              <a:solidFill>
                <a:schemeClr val="tx1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宋体" panose="02010600030101010101" pitchFamily="2" charset="-122"/>
              </a:rPr>
              <a:t>  际每天只用了</a:t>
            </a:r>
            <a:r>
              <a:rPr lang="en-US" altLang="zh-CN" sz="3200" dirty="0" smtClean="0">
                <a:solidFill>
                  <a:schemeClr val="tx1"/>
                </a:solidFill>
                <a:latin typeface="宋体" panose="02010600030101010101" pitchFamily="2" charset="-122"/>
              </a:rPr>
              <a:t>16</a:t>
            </a:r>
            <a:r>
              <a:rPr lang="zh-CN" altLang="en-US" sz="3200" dirty="0" smtClean="0">
                <a:solidFill>
                  <a:schemeClr val="tx1"/>
                </a:solidFill>
                <a:latin typeface="宋体" panose="02010600030101010101" pitchFamily="2" charset="-122"/>
              </a:rPr>
              <a:t>张，实际比计划多用多少天？</a:t>
            </a:r>
            <a:endParaRPr lang="zh-CN" altLang="en-US" sz="3200" dirty="0">
              <a:solidFill>
                <a:schemeClr val="tx1"/>
              </a:solidFill>
              <a:latin typeface="宋体" panose="02010600030101010101" pitchFamily="2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2786050" y="3643314"/>
            <a:ext cx="378982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20×28÷16-28=7(</a:t>
            </a:r>
            <a:r>
              <a:rPr lang="zh-CN" altLang="zh-CN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天</a:t>
            </a:r>
            <a:r>
              <a:rPr lang="en-US" altLang="zh-CN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)</a:t>
            </a:r>
            <a:endParaRPr lang="zh-CN" altLang="en-US" sz="32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1428728" y="4786322"/>
            <a:ext cx="489108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答：实际比计划多用</a:t>
            </a:r>
            <a:r>
              <a:rPr lang="en-US" altLang="zh-CN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7</a:t>
            </a:r>
            <a:r>
              <a:rPr lang="zh-CN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天。</a:t>
            </a:r>
            <a:endParaRPr lang="zh-CN" altLang="en-US" sz="32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22" grpId="0"/>
      <p:bldP spid="24" grpId="0"/>
      <p:bldP spid="2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9"/>
          <p:cNvSpPr txBox="1">
            <a:spLocks noChangeArrowheads="1"/>
          </p:cNvSpPr>
          <p:nvPr/>
        </p:nvSpPr>
        <p:spPr bwMode="auto">
          <a:xfrm>
            <a:off x="-71470" y="571480"/>
            <a:ext cx="9572692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3200" b="1" dirty="0" smtClean="0">
                <a:solidFill>
                  <a:srgbClr val="C00000"/>
                </a:solidFill>
                <a:latin typeface="+mj-ea"/>
                <a:ea typeface="+mj-ea"/>
              </a:rPr>
              <a:t>    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教材第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80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页练习十五第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9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题。</a:t>
            </a:r>
            <a:endParaRPr lang="en-US" altLang="zh-CN" sz="3200" b="1" dirty="0" smtClean="0">
              <a:solidFill>
                <a:srgbClr val="C0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85720" y="1180539"/>
            <a:ext cx="8429684" cy="24560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宋体" panose="02010600030101010101" pitchFamily="2" charset="-122"/>
              </a:rPr>
              <a:t>9.</a:t>
            </a:r>
            <a:r>
              <a:rPr lang="zh-CN" altLang="en-US" sz="3200" dirty="0" smtClean="0">
                <a:solidFill>
                  <a:schemeClr val="tx1"/>
                </a:solidFill>
                <a:latin typeface="宋体" panose="02010600030101010101" pitchFamily="2" charset="-122"/>
              </a:rPr>
              <a:t>一个旅游景点去年全年接待游客约</a:t>
            </a:r>
            <a:r>
              <a:rPr lang="en-US" altLang="zh-CN" sz="3200" dirty="0" smtClean="0">
                <a:solidFill>
                  <a:schemeClr val="tx1"/>
                </a:solidFill>
                <a:latin typeface="宋体" panose="02010600030101010101" pitchFamily="2" charset="-122"/>
              </a:rPr>
              <a:t>196</a:t>
            </a:r>
            <a:r>
              <a:rPr lang="zh-CN" altLang="en-US" sz="3200" dirty="0" smtClean="0">
                <a:solidFill>
                  <a:schemeClr val="tx1"/>
                </a:solidFill>
                <a:latin typeface="宋体" panose="02010600030101010101" pitchFamily="2" charset="-122"/>
              </a:rPr>
              <a:t>万人，</a:t>
            </a:r>
            <a:endParaRPr lang="en-US" altLang="zh-CN" sz="3200" dirty="0" smtClean="0">
              <a:solidFill>
                <a:schemeClr val="tx1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宋体" panose="02010600030101010101" pitchFamily="2" charset="-122"/>
              </a:rPr>
              <a:t>  上半年接待游客数是全年的   。第三季度</a:t>
            </a:r>
            <a:endParaRPr lang="en-US" altLang="zh-CN" sz="3200" dirty="0" smtClean="0">
              <a:solidFill>
                <a:schemeClr val="tx1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宋体" panose="02010600030101010101" pitchFamily="2" charset="-122"/>
              </a:rPr>
              <a:t>  接待游客数是上半年的   ，第三季度接待</a:t>
            </a:r>
            <a:endParaRPr lang="en-US" altLang="zh-CN" sz="3200" dirty="0" smtClean="0">
              <a:solidFill>
                <a:schemeClr val="tx1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宋体" panose="02010600030101010101" pitchFamily="2" charset="-122"/>
              </a:rPr>
              <a:t>  游客多少人？</a:t>
            </a:r>
            <a:endParaRPr lang="zh-CN" altLang="en-US" sz="3200" dirty="0">
              <a:solidFill>
                <a:schemeClr val="tx1"/>
              </a:solidFill>
              <a:latin typeface="宋体" panose="02010600030101010101" pitchFamily="2" charset="-122"/>
            </a:endParaRPr>
          </a:p>
        </p:txBody>
      </p:sp>
      <p:graphicFrame>
        <p:nvGraphicFramePr>
          <p:cNvPr id="192514" name="Object 2"/>
          <p:cNvGraphicFramePr>
            <a:graphicFrameLocks noChangeAspect="1"/>
          </p:cNvGraphicFramePr>
          <p:nvPr/>
        </p:nvGraphicFramePr>
        <p:xfrm>
          <a:off x="5908687" y="1643050"/>
          <a:ext cx="377825" cy="9763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7" name="Equation" r:id="rId1" imgW="3657600" imgH="9448800" progId="">
                  <p:embed/>
                </p:oleObj>
              </mc:Choice>
              <mc:Fallback>
                <p:oleObj name="Equation" r:id="rId1" imgW="3657600" imgH="9448800" progId="">
                  <p:embed/>
                  <p:pic>
                    <p:nvPicPr>
                      <p:cNvPr id="0" name="图片 4096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5908687" y="1643050"/>
                        <a:ext cx="377825" cy="976312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2515" name="Object 3"/>
          <p:cNvGraphicFramePr>
            <a:graphicFrameLocks noChangeAspect="1"/>
          </p:cNvGraphicFramePr>
          <p:nvPr/>
        </p:nvGraphicFramePr>
        <p:xfrm>
          <a:off x="5000628" y="2214554"/>
          <a:ext cx="377825" cy="9763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8" name="Equation" r:id="rId3" imgW="3657600" imgH="9448800" progId="">
                  <p:embed/>
                </p:oleObj>
              </mc:Choice>
              <mc:Fallback>
                <p:oleObj name="Equation" r:id="rId3" imgW="3657600" imgH="9448800" progId="">
                  <p:embed/>
                  <p:pic>
                    <p:nvPicPr>
                      <p:cNvPr id="0" name="图片 4097"/>
                      <p:cNvPicPr>
                        <a:picLocks noChangeAspect="1"/>
                      </p:cNvPicPr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000628" y="2214554"/>
                        <a:ext cx="377825" cy="976312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2516" name="Object 4"/>
          <p:cNvGraphicFramePr>
            <a:graphicFrameLocks noChangeAspect="1"/>
          </p:cNvGraphicFramePr>
          <p:nvPr/>
        </p:nvGraphicFramePr>
        <p:xfrm>
          <a:off x="1871677" y="3529020"/>
          <a:ext cx="4772025" cy="1042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9" name="Equation" r:id="rId5" imgW="34137600" imgH="9448800" progId="">
                  <p:embed/>
                </p:oleObj>
              </mc:Choice>
              <mc:Fallback>
                <p:oleObj name="Equation" r:id="rId5" imgW="34137600" imgH="9448800" progId="">
                  <p:embed/>
                  <p:pic>
                    <p:nvPicPr>
                      <p:cNvPr id="0" name="Object 4"/>
                      <p:cNvPicPr>
                        <a:picLocks noChangeAspect="1"/>
                      </p:cNvPicPr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871677" y="3529020"/>
                        <a:ext cx="4772025" cy="1042988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2517" name="Object 5"/>
          <p:cNvGraphicFramePr>
            <a:graphicFrameLocks noChangeAspect="1"/>
          </p:cNvGraphicFramePr>
          <p:nvPr/>
        </p:nvGraphicFramePr>
        <p:xfrm>
          <a:off x="2106613" y="4786322"/>
          <a:ext cx="4006850" cy="538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0" name="Equation" r:id="rId7" imgW="28651200" imgH="4876800" progId="">
                  <p:embed/>
                </p:oleObj>
              </mc:Choice>
              <mc:Fallback>
                <p:oleObj name="Equation" r:id="rId7" imgW="28651200" imgH="4876800" progId="">
                  <p:embed/>
                  <p:pic>
                    <p:nvPicPr>
                      <p:cNvPr id="0" name="图片 4099"/>
                      <p:cNvPicPr>
                        <a:picLocks noChangeAspect="1"/>
                      </p:cNvPicPr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106613" y="4786322"/>
                        <a:ext cx="4006850" cy="538163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2518" name="Object 6"/>
          <p:cNvGraphicFramePr>
            <a:graphicFrameLocks noChangeAspect="1"/>
          </p:cNvGraphicFramePr>
          <p:nvPr/>
        </p:nvGraphicFramePr>
        <p:xfrm>
          <a:off x="814388" y="5732463"/>
          <a:ext cx="7500937" cy="538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1" name="Equation" r:id="rId9" imgW="53644800" imgH="4876800" progId="">
                  <p:embed/>
                </p:oleObj>
              </mc:Choice>
              <mc:Fallback>
                <p:oleObj name="Equation" r:id="rId9" imgW="53644800" imgH="4876800" progId="">
                  <p:embed/>
                  <p:pic>
                    <p:nvPicPr>
                      <p:cNvPr id="0" name="图片 4100"/>
                      <p:cNvPicPr>
                        <a:picLocks noChangeAspect="1"/>
                      </p:cNvPicPr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814388" y="5732463"/>
                        <a:ext cx="7500937" cy="538162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925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925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925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925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925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9"/>
          <p:cNvSpPr txBox="1">
            <a:spLocks noChangeArrowheads="1"/>
          </p:cNvSpPr>
          <p:nvPr/>
        </p:nvSpPr>
        <p:spPr bwMode="auto">
          <a:xfrm>
            <a:off x="-71470" y="571480"/>
            <a:ext cx="9572692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3200" b="1" dirty="0" smtClean="0">
                <a:solidFill>
                  <a:srgbClr val="C00000"/>
                </a:solidFill>
                <a:latin typeface="+mj-ea"/>
                <a:ea typeface="+mj-ea"/>
              </a:rPr>
              <a:t>    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教材第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80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页练习十五第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10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题。</a:t>
            </a:r>
            <a:endParaRPr lang="en-US" altLang="zh-CN" sz="3200" b="1" dirty="0" smtClean="0">
              <a:solidFill>
                <a:srgbClr val="C0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85720" y="1180539"/>
            <a:ext cx="8429684" cy="18651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宋体" panose="02010600030101010101" pitchFamily="2" charset="-122"/>
              </a:rPr>
              <a:t>10.</a:t>
            </a:r>
            <a:r>
              <a:rPr lang="zh-CN" altLang="en-US" sz="3200" dirty="0" smtClean="0">
                <a:solidFill>
                  <a:schemeClr val="tx1"/>
                </a:solidFill>
                <a:latin typeface="宋体" panose="02010600030101010101" pitchFamily="2" charset="-122"/>
              </a:rPr>
              <a:t>一种食用油，原来每升售价为</a:t>
            </a:r>
            <a:r>
              <a:rPr lang="en-US" altLang="zh-CN" sz="3200" dirty="0" smtClean="0">
                <a:solidFill>
                  <a:schemeClr val="tx1"/>
                </a:solidFill>
                <a:latin typeface="宋体" panose="02010600030101010101" pitchFamily="2" charset="-122"/>
              </a:rPr>
              <a:t>4.0</a:t>
            </a:r>
            <a:r>
              <a:rPr lang="zh-CN" altLang="en-US" sz="3200" dirty="0" smtClean="0">
                <a:solidFill>
                  <a:schemeClr val="tx1"/>
                </a:solidFill>
                <a:latin typeface="宋体" panose="02010600030101010101" pitchFamily="2" charset="-122"/>
              </a:rPr>
              <a:t>元，现在</a:t>
            </a:r>
            <a:endParaRPr lang="en-US" altLang="zh-CN" sz="3200" dirty="0" smtClean="0">
              <a:solidFill>
                <a:schemeClr val="tx1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宋体" panose="02010600030101010101" pitchFamily="2" charset="-122"/>
              </a:rPr>
              <a:t>  由于成本提高，单价提高了</a:t>
            </a:r>
            <a:r>
              <a:rPr lang="en-US" altLang="zh-CN" sz="3200" dirty="0" smtClean="0">
                <a:solidFill>
                  <a:schemeClr val="tx1"/>
                </a:solidFill>
                <a:latin typeface="宋体" panose="02010600030101010101" pitchFamily="2" charset="-122"/>
              </a:rPr>
              <a:t>25%.</a:t>
            </a:r>
            <a:r>
              <a:rPr lang="zh-CN" altLang="en-US" sz="3200" dirty="0" smtClean="0">
                <a:solidFill>
                  <a:schemeClr val="tx1"/>
                </a:solidFill>
                <a:latin typeface="宋体" panose="02010600030101010101" pitchFamily="2" charset="-122"/>
              </a:rPr>
              <a:t>原来买</a:t>
            </a:r>
            <a:r>
              <a:rPr lang="en-US" altLang="zh-CN" sz="3200" dirty="0" smtClean="0">
                <a:solidFill>
                  <a:schemeClr val="tx1"/>
                </a:solidFill>
                <a:latin typeface="宋体" panose="02010600030101010101" pitchFamily="2" charset="-122"/>
              </a:rPr>
              <a:t>10L</a:t>
            </a:r>
            <a:endParaRPr lang="en-US" altLang="zh-CN" sz="3200" dirty="0" smtClean="0">
              <a:solidFill>
                <a:schemeClr val="tx1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宋体" panose="02010600030101010101" pitchFamily="2" charset="-122"/>
              </a:rPr>
              <a:t>  的钱，现在能买多少升？</a:t>
            </a:r>
            <a:endParaRPr lang="zh-CN" altLang="en-US" sz="3200" dirty="0">
              <a:solidFill>
                <a:schemeClr val="tx1"/>
              </a:solidFill>
              <a:latin typeface="宋体" panose="0201060003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214546" y="2927552"/>
            <a:ext cx="4572000" cy="193020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4×(1+25%)=5(</a:t>
            </a:r>
            <a:r>
              <a:rPr lang="zh-CN" altLang="zh-CN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元</a:t>
            </a:r>
            <a:r>
              <a:rPr lang="en-US" altLang="zh-CN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)</a:t>
            </a:r>
            <a:r>
              <a:rPr lang="zh-CN" altLang="zh-CN" sz="3200" i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　</a:t>
            </a:r>
            <a:endParaRPr lang="en-US" altLang="zh-CN" sz="3200" i="1" dirty="0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4×10÷5=8(L)</a:t>
            </a:r>
            <a:endParaRPr lang="zh-CN" altLang="en-US" sz="32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285884" y="4841131"/>
            <a:ext cx="4572000" cy="94532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答：现在能买</a:t>
            </a:r>
            <a:r>
              <a:rPr lang="en-US" altLang="zh-CN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8L</a:t>
            </a:r>
            <a:r>
              <a:rPr lang="zh-CN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。</a:t>
            </a:r>
            <a:endParaRPr lang="zh-CN" altLang="en-US" sz="32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9"/>
          <p:cNvSpPr txBox="1">
            <a:spLocks noChangeArrowheads="1"/>
          </p:cNvSpPr>
          <p:nvPr/>
        </p:nvSpPr>
        <p:spPr bwMode="auto">
          <a:xfrm>
            <a:off x="-71470" y="571480"/>
            <a:ext cx="9572692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3200" b="1" dirty="0" smtClean="0">
                <a:solidFill>
                  <a:srgbClr val="C00000"/>
                </a:solidFill>
                <a:latin typeface="+mj-ea"/>
                <a:ea typeface="+mj-ea"/>
              </a:rPr>
              <a:t>    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教材第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80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页练习十五第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11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题。</a:t>
            </a:r>
            <a:endParaRPr lang="en-US" altLang="zh-CN" sz="3200" b="1" dirty="0" smtClean="0">
              <a:solidFill>
                <a:srgbClr val="C0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85720" y="1180539"/>
            <a:ext cx="8429684" cy="1786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宋体" panose="02010600030101010101" pitchFamily="2" charset="-122"/>
              </a:rPr>
              <a:t>11.</a:t>
            </a:r>
            <a:r>
              <a:rPr lang="zh-CN" altLang="en-US" sz="3200" dirty="0" smtClean="0">
                <a:solidFill>
                  <a:schemeClr val="tx1"/>
                </a:solidFill>
                <a:latin typeface="宋体" panose="02010600030101010101" pitchFamily="2" charset="-122"/>
              </a:rPr>
              <a:t>小明一家三口开车从北京去距离</a:t>
            </a:r>
            <a:r>
              <a:rPr lang="en-US" altLang="zh-CN" sz="3200" dirty="0" smtClean="0">
                <a:solidFill>
                  <a:schemeClr val="tx1"/>
                </a:solidFill>
                <a:latin typeface="宋体" panose="02010600030101010101" pitchFamily="2" charset="-122"/>
              </a:rPr>
              <a:t>560km</a:t>
            </a:r>
            <a:r>
              <a:rPr lang="zh-CN" altLang="en-US" sz="3200" dirty="0" smtClean="0">
                <a:solidFill>
                  <a:schemeClr val="tx1"/>
                </a:solidFill>
                <a:latin typeface="宋体" panose="02010600030101010101" pitchFamily="2" charset="-122"/>
              </a:rPr>
              <a:t>的外</a:t>
            </a:r>
            <a:endParaRPr lang="en-US" altLang="zh-CN" sz="3200" dirty="0" smtClean="0">
              <a:solidFill>
                <a:schemeClr val="tx1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宋体" panose="02010600030101010101" pitchFamily="2" charset="-122"/>
              </a:rPr>
              <a:t>  公家。汽车每</a:t>
            </a:r>
            <a:r>
              <a:rPr lang="en-US" altLang="zh-CN" sz="3200" dirty="0" smtClean="0">
                <a:solidFill>
                  <a:schemeClr val="tx1"/>
                </a:solidFill>
                <a:latin typeface="宋体" panose="02010600030101010101" pitchFamily="2" charset="-122"/>
              </a:rPr>
              <a:t>100km</a:t>
            </a:r>
            <a:r>
              <a:rPr lang="zh-CN" altLang="en-US" sz="3200" dirty="0" smtClean="0">
                <a:solidFill>
                  <a:schemeClr val="tx1"/>
                </a:solidFill>
                <a:latin typeface="宋体" panose="02010600030101010101" pitchFamily="2" charset="-122"/>
              </a:rPr>
              <a:t>耗油</a:t>
            </a:r>
            <a:r>
              <a:rPr lang="en-US" altLang="zh-CN" sz="3200" dirty="0" smtClean="0">
                <a:solidFill>
                  <a:schemeClr val="tx1"/>
                </a:solidFill>
                <a:latin typeface="宋体" panose="02010600030101010101" pitchFamily="2" charset="-122"/>
              </a:rPr>
              <a:t>8L</a:t>
            </a:r>
            <a:r>
              <a:rPr lang="zh-CN" altLang="en-US" sz="3200" dirty="0" smtClean="0">
                <a:solidFill>
                  <a:schemeClr val="tx1"/>
                </a:solidFill>
                <a:latin typeface="宋体" panose="02010600030101010101" pitchFamily="2" charset="-122"/>
              </a:rPr>
              <a:t>，按照这个耗油</a:t>
            </a:r>
            <a:endParaRPr lang="en-US" altLang="zh-CN" sz="3200" dirty="0" smtClean="0">
              <a:solidFill>
                <a:schemeClr val="tx1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宋体" panose="02010600030101010101" pitchFamily="2" charset="-122"/>
              </a:rPr>
              <a:t>  量，出发时加满</a:t>
            </a:r>
            <a:r>
              <a:rPr lang="en-US" altLang="zh-CN" sz="3200" dirty="0" smtClean="0">
                <a:solidFill>
                  <a:schemeClr val="tx1"/>
                </a:solidFill>
                <a:latin typeface="宋体" panose="02010600030101010101" pitchFamily="2" charset="-122"/>
              </a:rPr>
              <a:t>60L</a:t>
            </a:r>
            <a:r>
              <a:rPr lang="zh-CN" altLang="en-US" sz="3200" dirty="0" smtClean="0">
                <a:solidFill>
                  <a:schemeClr val="tx1"/>
                </a:solidFill>
                <a:latin typeface="宋体" panose="02010600030101010101" pitchFamily="2" charset="-122"/>
              </a:rPr>
              <a:t>汽油，能到达外公家吗？</a:t>
            </a:r>
            <a:endParaRPr lang="en-US" altLang="zh-CN" sz="3200" dirty="0" smtClean="0">
              <a:solidFill>
                <a:schemeClr val="tx1"/>
              </a:solidFill>
              <a:latin typeface="宋体" panose="0201060003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14348" y="3143248"/>
            <a:ext cx="4572000" cy="94532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60÷8×100=750(km)</a:t>
            </a:r>
            <a:endParaRPr lang="zh-CN" altLang="en-US" sz="32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714348" y="4357694"/>
            <a:ext cx="4572000" cy="94532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答：能到达外公家。</a:t>
            </a:r>
            <a:endParaRPr lang="zh-CN" altLang="en-US" sz="32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pic>
        <p:nvPicPr>
          <p:cNvPr id="194561" name="Picture 1" descr="C:\Users\Administrator\AppData\Roaming\Tencent\Users\271766067\QQ\WinTemp\RichOle\PKGLV6~UMHQ$L2R{ZB$86MW.png"/>
          <p:cNvPicPr>
            <a:picLocks noChangeAspect="1" noChangeArrowheads="1"/>
          </p:cNvPicPr>
          <p:nvPr/>
        </p:nvPicPr>
        <p:blipFill>
          <a:blip r:embed="rId1" cstate="print"/>
          <a:srcRect l="2953" r="2558" b="2173"/>
          <a:stretch>
            <a:fillRect/>
          </a:stretch>
        </p:blipFill>
        <p:spPr bwMode="auto">
          <a:xfrm>
            <a:off x="5572132" y="3000372"/>
            <a:ext cx="3048021" cy="2000264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945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9"/>
          <p:cNvSpPr txBox="1">
            <a:spLocks noChangeArrowheads="1"/>
          </p:cNvSpPr>
          <p:nvPr/>
        </p:nvSpPr>
        <p:spPr bwMode="auto">
          <a:xfrm>
            <a:off x="-71470" y="571480"/>
            <a:ext cx="9572692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3200" b="1" dirty="0" smtClean="0">
                <a:solidFill>
                  <a:srgbClr val="C00000"/>
                </a:solidFill>
                <a:latin typeface="+mj-ea"/>
                <a:ea typeface="+mj-ea"/>
              </a:rPr>
              <a:t>    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教材第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80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页练习十五第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13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题。</a:t>
            </a:r>
            <a:endParaRPr lang="en-US" altLang="zh-CN" sz="3200" b="1" dirty="0" smtClean="0">
              <a:solidFill>
                <a:srgbClr val="C0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85720" y="1180539"/>
            <a:ext cx="8429684" cy="1786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宋体" panose="02010600030101010101" pitchFamily="2" charset="-122"/>
              </a:rPr>
              <a:t>13.</a:t>
            </a:r>
            <a:r>
              <a:rPr lang="zh-CN" altLang="en-US" sz="3200" dirty="0" smtClean="0">
                <a:solidFill>
                  <a:schemeClr val="tx1"/>
                </a:solidFill>
                <a:latin typeface="宋体" panose="02010600030101010101" pitchFamily="2" charset="-122"/>
              </a:rPr>
              <a:t>下表中是</a:t>
            </a:r>
            <a:r>
              <a:rPr lang="en-US" altLang="zh-CN" sz="3200" dirty="0" smtClean="0">
                <a:solidFill>
                  <a:schemeClr val="tx1"/>
                </a:solidFill>
                <a:latin typeface="宋体" panose="02010600030101010101" pitchFamily="2" charset="-122"/>
              </a:rPr>
              <a:t>G35</a:t>
            </a:r>
            <a:r>
              <a:rPr lang="zh-CN" altLang="en-US" sz="3200" dirty="0" smtClean="0">
                <a:solidFill>
                  <a:schemeClr val="tx1"/>
                </a:solidFill>
                <a:latin typeface="宋体" panose="02010600030101010101" pitchFamily="2" charset="-122"/>
              </a:rPr>
              <a:t>次列车途径站点的相关信息。</a:t>
            </a:r>
            <a:endParaRPr lang="en-US" altLang="zh-CN" sz="3200" dirty="0" smtClean="0">
              <a:solidFill>
                <a:schemeClr val="tx1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宋体" panose="02010600030101010101" pitchFamily="2" charset="-122"/>
              </a:rPr>
              <a:t>  你能估算一下这趟列车在行驶全程中（扣除</a:t>
            </a:r>
            <a:endParaRPr lang="en-US" altLang="zh-CN" sz="3200" dirty="0" smtClean="0">
              <a:solidFill>
                <a:schemeClr val="tx1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宋体" panose="02010600030101010101" pitchFamily="2" charset="-122"/>
              </a:rPr>
              <a:t>  停留时间）的平均速度大约是多少吗？</a:t>
            </a:r>
            <a:endParaRPr lang="en-US" altLang="zh-CN" sz="3200" dirty="0" smtClean="0">
              <a:solidFill>
                <a:schemeClr val="tx1"/>
              </a:solidFill>
              <a:latin typeface="宋体" panose="02010600030101010101" pitchFamily="2" charset="-122"/>
            </a:endParaRPr>
          </a:p>
        </p:txBody>
      </p:sp>
      <p:pic>
        <p:nvPicPr>
          <p:cNvPr id="195585" name="Picture 1" descr="C:\Users\Administrator\AppData\Roaming\Tencent\Users\271766067\QQ\WinTemp\RichOle\)R1VR3Z8SR5QH9GN8~`ZDS0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357290" y="3071810"/>
            <a:ext cx="5819775" cy="2581275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1955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996342" y="428604"/>
            <a:ext cx="4572000" cy="193020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17:24-11:06-17</a:t>
            </a:r>
            <a:r>
              <a:rPr lang="zh-CN" altLang="zh-CN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分≈</a:t>
            </a:r>
            <a:r>
              <a:rPr lang="en-US" altLang="zh-CN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6(</a:t>
            </a:r>
            <a:r>
              <a:rPr lang="zh-CN" altLang="zh-CN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时</a:t>
            </a:r>
            <a:r>
              <a:rPr lang="en-US" altLang="zh-CN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)</a:t>
            </a:r>
            <a:r>
              <a:rPr lang="zh-CN" altLang="zh-CN" sz="3200" i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　</a:t>
            </a:r>
            <a:endParaRPr lang="en-US" altLang="zh-CN" sz="3200" i="1" dirty="0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1487÷6</a:t>
            </a:r>
            <a:r>
              <a:rPr lang="zh-CN" altLang="zh-CN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≈</a:t>
            </a:r>
            <a:r>
              <a:rPr lang="en-US" altLang="zh-CN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250(km/h)</a:t>
            </a:r>
            <a:endParaRPr lang="zh-CN" altLang="en-US" sz="32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567714" y="2857496"/>
            <a:ext cx="579036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答：平均速度大约是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250km/h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。</a:t>
            </a:r>
            <a:endParaRPr lang="zh-CN" altLang="en-US" sz="3200" dirty="0">
              <a:solidFill>
                <a:srgbClr val="C0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pic>
        <p:nvPicPr>
          <p:cNvPr id="196610" name="Picture 2" descr="http://www.gogochina.cn/img/20/20150820/0548358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071538" y="3778138"/>
            <a:ext cx="6922276" cy="208927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9"/>
          <p:cNvSpPr txBox="1">
            <a:spLocks noChangeArrowheads="1"/>
          </p:cNvSpPr>
          <p:nvPr/>
        </p:nvSpPr>
        <p:spPr bwMode="auto">
          <a:xfrm>
            <a:off x="-71470" y="571480"/>
            <a:ext cx="9572692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3200" b="1" dirty="0" smtClean="0">
                <a:solidFill>
                  <a:srgbClr val="C00000"/>
                </a:solidFill>
                <a:latin typeface="+mj-ea"/>
                <a:ea typeface="+mj-ea"/>
              </a:rPr>
              <a:t>    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教材第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80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页练习十五第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14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题。</a:t>
            </a:r>
            <a:endParaRPr lang="en-US" altLang="zh-CN" sz="3200" b="1" dirty="0" smtClean="0">
              <a:solidFill>
                <a:srgbClr val="C0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85720" y="1180539"/>
            <a:ext cx="8429684" cy="1786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宋体" panose="02010600030101010101" pitchFamily="2" charset="-122"/>
              </a:rPr>
              <a:t>14.</a:t>
            </a:r>
            <a:r>
              <a:rPr lang="zh-CN" altLang="en-US" sz="3200" dirty="0" smtClean="0">
                <a:solidFill>
                  <a:schemeClr val="tx1"/>
                </a:solidFill>
                <a:latin typeface="宋体" panose="02010600030101010101" pitchFamily="2" charset="-122"/>
              </a:rPr>
              <a:t>小红家客厅的顶灯需要更换一个灯泡。已</a:t>
            </a:r>
            <a:endParaRPr lang="en-US" altLang="zh-CN" sz="3200" dirty="0" smtClean="0">
              <a:solidFill>
                <a:schemeClr val="tx1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宋体" panose="02010600030101010101" pitchFamily="2" charset="-122"/>
              </a:rPr>
              <a:t>  知灯泡距地面</a:t>
            </a:r>
            <a:r>
              <a:rPr lang="en-US" altLang="zh-CN" sz="3200" dirty="0" smtClean="0">
                <a:solidFill>
                  <a:schemeClr val="tx1"/>
                </a:solidFill>
                <a:latin typeface="宋体" panose="02010600030101010101" pitchFamily="2" charset="-122"/>
              </a:rPr>
              <a:t>2.6m</a:t>
            </a:r>
            <a:r>
              <a:rPr lang="zh-CN" altLang="en-US" sz="3200" dirty="0" smtClean="0">
                <a:solidFill>
                  <a:schemeClr val="tx1"/>
                </a:solidFill>
                <a:latin typeface="宋体" panose="02010600030101010101" pitchFamily="2" charset="-122"/>
              </a:rPr>
              <a:t>，爸爸身高</a:t>
            </a:r>
            <a:r>
              <a:rPr lang="en-US" altLang="zh-CN" sz="3200" dirty="0" smtClean="0">
                <a:solidFill>
                  <a:schemeClr val="tx1"/>
                </a:solidFill>
                <a:latin typeface="宋体" panose="02010600030101010101" pitchFamily="2" charset="-122"/>
              </a:rPr>
              <a:t>1.80m</a:t>
            </a:r>
            <a:r>
              <a:rPr lang="zh-CN" altLang="en-US" sz="3200" dirty="0" smtClean="0">
                <a:solidFill>
                  <a:schemeClr val="tx1"/>
                </a:solidFill>
                <a:latin typeface="宋体" panose="02010600030101010101" pitchFamily="2" charset="-122"/>
              </a:rPr>
              <a:t>，小红</a:t>
            </a:r>
            <a:endParaRPr lang="en-US" altLang="zh-CN" sz="3200" dirty="0" smtClean="0">
              <a:solidFill>
                <a:schemeClr val="tx1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宋体" panose="02010600030101010101" pitchFamily="2" charset="-122"/>
              </a:rPr>
              <a:t>  搬了一个高</a:t>
            </a:r>
            <a:r>
              <a:rPr lang="en-US" altLang="zh-CN" sz="3200" dirty="0" smtClean="0">
                <a:solidFill>
                  <a:schemeClr val="tx1"/>
                </a:solidFill>
                <a:latin typeface="宋体" panose="02010600030101010101" pitchFamily="2" charset="-122"/>
              </a:rPr>
              <a:t>0.6m</a:t>
            </a:r>
            <a:r>
              <a:rPr lang="zh-CN" altLang="en-US" sz="3200" dirty="0" smtClean="0">
                <a:solidFill>
                  <a:schemeClr val="tx1"/>
                </a:solidFill>
                <a:latin typeface="宋体" panose="02010600030101010101" pitchFamily="2" charset="-122"/>
              </a:rPr>
              <a:t>的凳子。爸爸能换成灯泡吗？</a:t>
            </a:r>
            <a:endParaRPr lang="en-US" altLang="zh-CN" sz="3200" dirty="0" smtClean="0">
              <a:solidFill>
                <a:schemeClr val="tx1"/>
              </a:solidFill>
              <a:latin typeface="宋体" panose="02010600030101010101" pitchFamily="2" charset="-122"/>
            </a:endParaRPr>
          </a:p>
        </p:txBody>
      </p:sp>
      <p:pic>
        <p:nvPicPr>
          <p:cNvPr id="197633" name="Picture 1" descr="C:\Users\Administrator\AppData\Roaming\Tencent\Users\271766067\QQ\WinTemp\RichOle\4L)ME9{~%ETI}M6W(O5@YSU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5715008" y="3071810"/>
            <a:ext cx="3066194" cy="2000264"/>
          </a:xfrm>
          <a:prstGeom prst="rect">
            <a:avLst/>
          </a:prstGeom>
          <a:noFill/>
        </p:spPr>
      </p:pic>
      <p:sp>
        <p:nvSpPr>
          <p:cNvPr id="6" name="矩形 5"/>
          <p:cNvSpPr/>
          <p:nvPr/>
        </p:nvSpPr>
        <p:spPr>
          <a:xfrm>
            <a:off x="785786" y="3500438"/>
            <a:ext cx="375134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1</a:t>
            </a:r>
            <a:r>
              <a:rPr lang="en-US" altLang="zh-CN" sz="3200" i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.</a:t>
            </a:r>
            <a:r>
              <a:rPr lang="en-US" altLang="zh-CN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8+0</a:t>
            </a:r>
            <a:r>
              <a:rPr lang="en-US" altLang="zh-CN" sz="3200" i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.</a:t>
            </a:r>
            <a:r>
              <a:rPr lang="en-US" altLang="zh-CN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6+</a:t>
            </a:r>
            <a:r>
              <a:rPr lang="zh-CN" altLang="zh-CN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半臂长</a:t>
            </a:r>
            <a:r>
              <a:rPr lang="en-US" altLang="zh-CN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&gt;2</a:t>
            </a:r>
            <a:r>
              <a:rPr lang="en-US" altLang="zh-CN" sz="3200" i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.</a:t>
            </a:r>
            <a:r>
              <a:rPr lang="en-US" altLang="zh-CN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6</a:t>
            </a:r>
            <a:endParaRPr lang="zh-CN" altLang="en-US" sz="32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42910" y="4643446"/>
            <a:ext cx="430117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答：爸爸能换成灯泡。</a:t>
            </a:r>
            <a:endParaRPr lang="zh-CN" altLang="en-US" sz="3200" dirty="0">
              <a:solidFill>
                <a:srgbClr val="C0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grpSp>
        <p:nvGrpSpPr>
          <p:cNvPr id="8" name="Group 12"/>
          <p:cNvGrpSpPr/>
          <p:nvPr/>
        </p:nvGrpSpPr>
        <p:grpSpPr bwMode="auto">
          <a:xfrm>
            <a:off x="5292725" y="6249988"/>
            <a:ext cx="2376488" cy="563562"/>
            <a:chOff x="1474" y="3765"/>
            <a:chExt cx="952" cy="355"/>
          </a:xfrm>
        </p:grpSpPr>
        <p:sp>
          <p:nvSpPr>
            <p:cNvPr id="9" name="AutoShape 13">
              <a:hlinkClick r:id="rId2" action="ppaction://hlinksldjump" highlightClick="1"/>
            </p:cNvPr>
            <p:cNvSpPr>
              <a:spLocks noChangeArrowheads="1"/>
            </p:cNvSpPr>
            <p:nvPr/>
          </p:nvSpPr>
          <p:spPr bwMode="auto">
            <a:xfrm>
              <a:off x="1474" y="3765"/>
              <a:ext cx="907" cy="318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>
                <a:buFont typeface="Arial" panose="020B0604020202020204" pitchFamily="34" charset="0"/>
                <a:buNone/>
              </a:pPr>
              <a:endParaRPr lang="zh-CN" altLang="en-US" sz="1800">
                <a:solidFill>
                  <a:srgbClr val="FF0000"/>
                </a:solidFill>
              </a:endParaRPr>
            </a:p>
          </p:txBody>
        </p:sp>
        <p:sp>
          <p:nvSpPr>
            <p:cNvPr id="10" name="Text Box 14">
              <a:hlinkClick r:id="rId2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93"/>
              <a:ext cx="952" cy="327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Calibri" panose="020F0502020204030204" pitchFamily="34" charset="0"/>
                  <a:ea typeface="楷体_GB2312" pitchFamily="49" charset="-122"/>
                </a:rPr>
                <a:t>返回作业设计</a:t>
              </a:r>
              <a:endParaRPr lang="zh-CN" altLang="en-US" sz="2800" dirty="0">
                <a:solidFill>
                  <a:schemeClr val="tx1"/>
                </a:solidFill>
                <a:latin typeface="Calibri" panose="020F0502020204030204" pitchFamily="34" charset="0"/>
                <a:ea typeface="楷体_GB2312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1976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6" grpId="0"/>
      <p:bldP spid="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531" name="Group 23"/>
          <p:cNvGrpSpPr/>
          <p:nvPr/>
        </p:nvGrpSpPr>
        <p:grpSpPr bwMode="auto">
          <a:xfrm>
            <a:off x="3708400" y="404813"/>
            <a:ext cx="1584325" cy="647700"/>
            <a:chOff x="3016" y="2750"/>
            <a:chExt cx="998" cy="408"/>
          </a:xfrm>
        </p:grpSpPr>
        <p:sp>
          <p:nvSpPr>
            <p:cNvPr id="22535" name="AutoShape 24"/>
            <p:cNvSpPr>
              <a:spLocks noChangeArrowheads="1"/>
            </p:cNvSpPr>
            <p:nvPr/>
          </p:nvSpPr>
          <p:spPr bwMode="auto">
            <a:xfrm>
              <a:off x="3016" y="2750"/>
              <a:ext cx="998" cy="408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 algn="ctr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>
                <a:latin typeface="Calibri" panose="020F0502020204030204" pitchFamily="34" charset="0"/>
              </a:endParaRPr>
            </a:p>
          </p:txBody>
        </p:sp>
        <p:sp>
          <p:nvSpPr>
            <p:cNvPr id="22536" name="Text Box 25"/>
            <p:cNvSpPr txBox="1">
              <a:spLocks noChangeArrowheads="1"/>
            </p:cNvSpPr>
            <p:nvPr/>
          </p:nvSpPr>
          <p:spPr bwMode="auto">
            <a:xfrm>
              <a:off x="3061" y="2750"/>
              <a:ext cx="953" cy="365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>
                  <a:latin typeface="楷体_GB2312" pitchFamily="49" charset="-122"/>
                  <a:ea typeface="楷体_GB2312" pitchFamily="49" charset="-122"/>
                </a:rPr>
                <a:t>2</a:t>
              </a:r>
              <a:endParaRPr lang="en-US" altLang="zh-CN" sz="3200"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sp>
        <p:nvSpPr>
          <p:cNvPr id="27" name="Rectangle 68"/>
          <p:cNvSpPr>
            <a:spLocks noChangeArrowheads="1"/>
          </p:cNvSpPr>
          <p:nvPr/>
        </p:nvSpPr>
        <p:spPr bwMode="auto">
          <a:xfrm>
            <a:off x="310555" y="1000108"/>
            <a:ext cx="1832553" cy="584775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一、填空</a:t>
            </a:r>
            <a:endParaRPr lang="zh-CN" altLang="en-US" sz="3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71472" y="1643927"/>
            <a:ext cx="7929618" cy="149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把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4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米长的铁丝平均分成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5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段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每段占全长的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(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　　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),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每段长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(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　　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米。</a:t>
            </a:r>
            <a:endParaRPr lang="zh-CN" altLang="zh-CN" sz="320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graphicFrame>
        <p:nvGraphicFramePr>
          <p:cNvPr id="169991" name="Object 4"/>
          <p:cNvGraphicFramePr>
            <a:graphicFrameLocks noChangeAspect="1"/>
          </p:cNvGraphicFramePr>
          <p:nvPr/>
        </p:nvGraphicFramePr>
        <p:xfrm>
          <a:off x="1000100" y="2357430"/>
          <a:ext cx="468313" cy="10429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1" name="Equation" r:id="rId1" imgW="3352800" imgH="9448800" progId="">
                  <p:embed/>
                </p:oleObj>
              </mc:Choice>
              <mc:Fallback>
                <p:oleObj name="Equation" r:id="rId1" imgW="3352800" imgH="9448800" progId="">
                  <p:embed/>
                  <p:pic>
                    <p:nvPicPr>
                      <p:cNvPr id="0" name="Object 4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000100" y="2357430"/>
                        <a:ext cx="468313" cy="1042987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9992" name="Object 4"/>
          <p:cNvGraphicFramePr>
            <a:graphicFrameLocks noChangeAspect="1"/>
          </p:cNvGraphicFramePr>
          <p:nvPr/>
        </p:nvGraphicFramePr>
        <p:xfrm>
          <a:off x="3336925" y="2285992"/>
          <a:ext cx="511175" cy="10429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2" name="Equation" r:id="rId3" imgW="3657600" imgH="9448800" progId="">
                  <p:embed/>
                </p:oleObj>
              </mc:Choice>
              <mc:Fallback>
                <p:oleObj name="Equation" r:id="rId3" imgW="3657600" imgH="9448800" progId="">
                  <p:embed/>
                  <p:pic>
                    <p:nvPicPr>
                      <p:cNvPr id="0" name="图片 5121"/>
                      <p:cNvPicPr>
                        <a:picLocks noChangeAspect="1"/>
                      </p:cNvPicPr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336925" y="2285992"/>
                        <a:ext cx="511175" cy="1042987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69994" name="Picture 10" descr="http://image.big5.made-in-china.com/2f0j01ZMHtWTbaJlpF/%E9%93%81%E4%B8%9D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786314" y="2714620"/>
            <a:ext cx="3810000" cy="3048001"/>
          </a:xfrm>
          <a:prstGeom prst="rect">
            <a:avLst/>
          </a:prstGeom>
          <a:noFill/>
        </p:spPr>
      </p:pic>
    </p:spTree>
  </p:cSld>
  <p:clrMapOvr>
    <a:masterClrMapping/>
  </p:clrMapOvr>
  <p:transition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991">
                                            <p:subSp spid="_x0000_s169991"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69991">
                                            <p:subSp spid="_x0000_s169991"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992">
                                            <p:subSp spid="_x0000_s169992"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69992">
                                            <p:subSp spid="_x0000_s169992"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utoUpdateAnimBg="0"/>
      <p:bldP spid="26" grpId="0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8"/>
          <p:cNvGrpSpPr/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18" name="Picture 9" descr="1"/>
            <p:cNvPicPr>
              <a:picLocks noChangeAspect="1" noChangeArrowheads="1"/>
            </p:cNvPicPr>
            <p:nvPr/>
          </p:nvPicPr>
          <p:blipFill>
            <a:blip r:embed="rId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9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91403" tIns="45700" rIns="91403" bIns="45700" anchor="ctr"/>
            <a:lstStyle/>
            <a:p>
              <a:pPr algn="r" defTabSz="923925">
                <a:buFont typeface="Arial" panose="020B0604020202020204" pitchFamily="34" charset="0"/>
                <a:buNone/>
              </a:pPr>
              <a:r>
                <a:rPr lang="zh-CN" altLang="en-US" sz="3200" dirty="0" smtClean="0">
                  <a:ea typeface="黑体" panose="02010609060101010101" pitchFamily="49" charset="-122"/>
                </a:rPr>
                <a:t>考 点 讲 解</a:t>
              </a:r>
              <a:endParaRPr lang="zh-CN" altLang="en-US" sz="3200" dirty="0">
                <a:ea typeface="黑体" panose="02010609060101010101" pitchFamily="49" charset="-122"/>
              </a:endParaRPr>
            </a:p>
          </p:txBody>
        </p:sp>
      </p:grpSp>
      <p:sp>
        <p:nvSpPr>
          <p:cNvPr id="20481" name="AutoShape 1" descr="C:\Users\Administrator\AppData\Roaming\Tencent\Users\271766067\QQ\WinTemp\RichOle\(EXXCVQ76HLVE]QFLQ A5.png"/>
          <p:cNvSpPr>
            <a:spLocks noChangeAspect="1" noChangeArrowheads="1"/>
          </p:cNvSpPr>
          <p:nvPr/>
        </p:nvSpPr>
        <p:spPr bwMode="auto">
          <a:xfrm>
            <a:off x="0" y="0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0482" name="AutoShape 2" descr="C:\Users\Administrator\AppData\Roaming\Tencent\Users\271766067\QQ\WinTemp\RichOle\(EXXCVQ76HLVE]QFLQ A5.png"/>
          <p:cNvSpPr>
            <a:spLocks noChangeAspect="1" noChangeArrowheads="1"/>
          </p:cNvSpPr>
          <p:nvPr/>
        </p:nvSpPr>
        <p:spPr bwMode="auto">
          <a:xfrm>
            <a:off x="0" y="0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" name="圆角矩形 11"/>
          <p:cNvSpPr/>
          <p:nvPr/>
        </p:nvSpPr>
        <p:spPr>
          <a:xfrm>
            <a:off x="357158" y="1058951"/>
            <a:ext cx="1143008" cy="571504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例题</a:t>
            </a:r>
            <a:endParaRPr lang="zh-CN" altLang="en-US" sz="3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357158" y="2201959"/>
            <a:ext cx="8143932" cy="20128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  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六年级举行“小发明”比赛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六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(1)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班同学上交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32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件作品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六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(2)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班比六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(1)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班多交</a:t>
            </a:r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    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两个班共交了多少件作品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?</a:t>
            </a:r>
            <a:endParaRPr lang="zh-CN" altLang="zh-CN" sz="3200" dirty="0" smtClean="0">
              <a:solidFill>
                <a:schemeClr val="tx1"/>
              </a:solidFill>
              <a:latin typeface="+mj-ea"/>
              <a:ea typeface="+mj-ea"/>
            </a:endParaRPr>
          </a:p>
        </p:txBody>
      </p:sp>
      <p:graphicFrame>
        <p:nvGraphicFramePr>
          <p:cNvPr id="135169" name="Object 1"/>
          <p:cNvGraphicFramePr>
            <a:graphicFrameLocks noChangeAspect="1"/>
          </p:cNvGraphicFramePr>
          <p:nvPr/>
        </p:nvGraphicFramePr>
        <p:xfrm>
          <a:off x="7429520" y="2773463"/>
          <a:ext cx="377825" cy="9763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" name="Equation" r:id="rId2" imgW="3657600" imgH="9448800" progId="">
                  <p:embed/>
                </p:oleObj>
              </mc:Choice>
              <mc:Fallback>
                <p:oleObj name="Equation" r:id="rId2" imgW="3657600" imgH="9448800" progId="">
                  <p:embed/>
                  <p:pic>
                    <p:nvPicPr>
                      <p:cNvPr id="0" name="图片 1024"/>
                      <p:cNvPicPr>
                        <a:picLocks noChangeAspect="1"/>
                      </p:cNvPicPr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7429520" y="2773463"/>
                        <a:ext cx="377825" cy="976312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69">
                                            <p:subSp spid="_x0000_s135169"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5169">
                                            <p:subSp spid="_x0000_s135169"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35169">
                                            <p:subSp spid="_x0000_s135169"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 autoUpdateAnimBg="0"/>
      <p:bldP spid="21" grpId="0" autoUpdateAnimBg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8"/>
          <p:cNvSpPr>
            <a:spLocks noChangeArrowheads="1"/>
          </p:cNvSpPr>
          <p:nvPr/>
        </p:nvSpPr>
        <p:spPr bwMode="auto">
          <a:xfrm>
            <a:off x="343868" y="785794"/>
            <a:ext cx="2656496" cy="584775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二、判断对错</a:t>
            </a:r>
            <a:endParaRPr lang="zh-CN" altLang="en-US" sz="3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57158" y="1357298"/>
            <a:ext cx="8158003" cy="223798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</a:t>
            </a:r>
            <a:r>
              <a:rPr lang="en-US" altLang="zh-CN" sz="3200" i="1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.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解决问题的主要步骤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:(1)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弄清题意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,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找到题目</a:t>
            </a:r>
            <a:endParaRPr lang="en-US" altLang="zh-CN" sz="3200" dirty="0" smtClean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中的已知条件和问题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;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(2)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分析数量关系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;</a:t>
            </a:r>
            <a:endParaRPr lang="en-US" altLang="zh-CN" sz="3200" dirty="0" smtClean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(3)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解答后检验反思。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                    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(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　　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)</a:t>
            </a:r>
            <a:endParaRPr lang="zh-CN" altLang="zh-CN" sz="320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57158" y="3786190"/>
            <a:ext cx="8255786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</a:t>
            </a:r>
            <a:r>
              <a:rPr lang="en-US" altLang="zh-CN" sz="3200" i="1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.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一个数比另一个数多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30%,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就是另一个数比这</a:t>
            </a:r>
            <a:endParaRPr lang="en-US" altLang="zh-CN" sz="3200" dirty="0" smtClean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个数少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30%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。 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	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                        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(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　　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)</a:t>
            </a:r>
            <a:endParaRPr lang="zh-CN" altLang="zh-CN" sz="320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572396" y="3000372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√</a:t>
            </a:r>
            <a:endParaRPr lang="zh-CN" altLang="en-US" sz="32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643834" y="4714884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×</a:t>
            </a:r>
            <a:endParaRPr lang="zh-CN" altLang="en-US" sz="32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  <p:bldP spid="3" grpId="0" autoUpdateAnimBg="0"/>
      <p:bldP spid="6" grpId="0" autoUpdateAnimBg="0"/>
      <p:bldP spid="10" grpId="0"/>
      <p:bldP spid="1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8"/>
          <p:cNvSpPr>
            <a:spLocks noChangeArrowheads="1"/>
          </p:cNvSpPr>
          <p:nvPr/>
        </p:nvSpPr>
        <p:spPr bwMode="auto">
          <a:xfrm>
            <a:off x="343868" y="785794"/>
            <a:ext cx="2656496" cy="584775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三、解决问题</a:t>
            </a:r>
            <a:endParaRPr lang="zh-CN" altLang="zh-CN" sz="3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85720" y="1357298"/>
            <a:ext cx="8429684" cy="14542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1</a:t>
            </a:r>
            <a:r>
              <a:rPr lang="en-US" altLang="zh-CN" sz="3200" i="1" dirty="0" smtClean="0">
                <a:solidFill>
                  <a:schemeClr val="tx1"/>
                </a:solidFill>
                <a:latin typeface="+mj-ea"/>
                <a:ea typeface="+mj-ea"/>
              </a:rPr>
              <a:t>.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果园里有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263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棵苹果树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,387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棵梨树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两种树共</a:t>
            </a:r>
            <a:endParaRPr lang="en-US" altLang="zh-CN" sz="3200" dirty="0" smtClean="0">
              <a:solidFill>
                <a:schemeClr val="tx1"/>
              </a:solidFill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  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有多少棵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?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梨树比苹果树多多少棵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?</a:t>
            </a:r>
            <a:endParaRPr lang="zh-CN" altLang="zh-CN" sz="3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357422" y="3143248"/>
            <a:ext cx="369524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263+387=650</a:t>
            </a:r>
            <a:r>
              <a:rPr lang="zh-CN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（棵）</a:t>
            </a:r>
            <a:endParaRPr lang="zh-CN" altLang="en-US" sz="32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85720" y="4773051"/>
            <a:ext cx="872546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答：两种树共有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650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棵，梨树比苹果树多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124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棵。</a:t>
            </a:r>
            <a:endParaRPr lang="zh-CN" altLang="en-US" sz="3200" dirty="0">
              <a:solidFill>
                <a:srgbClr val="C0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2357422" y="3915795"/>
            <a:ext cx="354937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387-263=124</a:t>
            </a:r>
            <a:r>
              <a:rPr lang="zh-CN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（棵）</a:t>
            </a:r>
            <a:endParaRPr lang="zh-CN" altLang="en-US" sz="32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  <p:bldP spid="12" grpId="0"/>
      <p:bldP spid="13" grpId="0"/>
      <p:bldP spid="14" grpId="0"/>
      <p:bldP spid="1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8"/>
          <p:cNvSpPr>
            <a:spLocks noChangeArrowheads="1"/>
          </p:cNvSpPr>
          <p:nvPr/>
        </p:nvSpPr>
        <p:spPr bwMode="auto">
          <a:xfrm>
            <a:off x="343868" y="785794"/>
            <a:ext cx="2656496" cy="584775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三、解决问题</a:t>
            </a:r>
            <a:endParaRPr lang="zh-CN" altLang="zh-CN" sz="3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85720" y="1357298"/>
            <a:ext cx="8429684" cy="19220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2</a:t>
            </a:r>
            <a:r>
              <a:rPr lang="en-US" altLang="zh-CN" sz="3200" i="1" dirty="0" smtClean="0">
                <a:solidFill>
                  <a:schemeClr val="tx1"/>
                </a:solidFill>
                <a:latin typeface="+mj-ea"/>
                <a:ea typeface="+mj-ea"/>
              </a:rPr>
              <a:t>.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李师傅每小时生产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24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个零件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,8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小时可完成任</a:t>
            </a:r>
            <a:endParaRPr lang="en-US" altLang="zh-CN" sz="3200" dirty="0" smtClean="0">
              <a:solidFill>
                <a:schemeClr val="tx1"/>
              </a:solidFill>
              <a:latin typeface="+mj-ea"/>
              <a:ea typeface="+mj-ea"/>
            </a:endParaRPr>
          </a:p>
          <a:p>
            <a:pPr>
              <a:lnSpc>
                <a:spcPct val="13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  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务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实际提前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2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小时完成任务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实际平均每小</a:t>
            </a:r>
            <a:endParaRPr lang="en-US" altLang="zh-CN" sz="3200" dirty="0" smtClean="0">
              <a:solidFill>
                <a:schemeClr val="tx1"/>
              </a:solidFill>
              <a:latin typeface="+mj-ea"/>
              <a:ea typeface="+mj-ea"/>
            </a:endParaRPr>
          </a:p>
          <a:p>
            <a:pPr>
              <a:lnSpc>
                <a:spcPct val="13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  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时生产多少个零件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?</a:t>
            </a:r>
            <a:endParaRPr lang="zh-CN" altLang="zh-CN" sz="3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071670" y="3643314"/>
            <a:ext cx="480612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24×8÷</a:t>
            </a:r>
            <a:r>
              <a:rPr lang="zh-CN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（</a:t>
            </a:r>
            <a:r>
              <a:rPr lang="en-US" altLang="zh-CN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8-2</a:t>
            </a:r>
            <a:r>
              <a:rPr lang="zh-CN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）</a:t>
            </a:r>
            <a:r>
              <a:rPr lang="en-US" altLang="zh-CN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=32</a:t>
            </a:r>
            <a:r>
              <a:rPr lang="zh-CN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（个）</a:t>
            </a:r>
            <a:endParaRPr lang="zh-CN" altLang="en-US" sz="32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214414" y="4786322"/>
            <a:ext cx="672491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答：实际平均每小时生产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32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个零件。</a:t>
            </a:r>
            <a:endParaRPr lang="zh-CN" altLang="en-US" sz="3200" dirty="0">
              <a:solidFill>
                <a:srgbClr val="C0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8"/>
          <p:cNvSpPr>
            <a:spLocks noChangeArrowheads="1"/>
          </p:cNvSpPr>
          <p:nvPr/>
        </p:nvSpPr>
        <p:spPr bwMode="auto">
          <a:xfrm>
            <a:off x="503399" y="714356"/>
            <a:ext cx="3068469" cy="584775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zh-CN" sz="3200" dirty="0" smtClean="0">
                <a:solidFill>
                  <a:schemeClr val="tx1"/>
                </a:solidFill>
              </a:rPr>
              <a:t>四、</a:t>
            </a:r>
            <a:r>
              <a:rPr lang="zh-CN" altLang="en-US" sz="3200" dirty="0" smtClean="0">
                <a:solidFill>
                  <a:schemeClr val="tx1"/>
                </a:solidFill>
              </a:rPr>
              <a:t>动脑算一算</a:t>
            </a:r>
            <a:endParaRPr lang="zh-CN" altLang="zh-CN" sz="3200" dirty="0">
              <a:solidFill>
                <a:schemeClr val="tx1"/>
              </a:solidFill>
            </a:endParaRPr>
          </a:p>
        </p:txBody>
      </p:sp>
      <p:grpSp>
        <p:nvGrpSpPr>
          <p:cNvPr id="12" name="Group 12"/>
          <p:cNvGrpSpPr/>
          <p:nvPr/>
        </p:nvGrpSpPr>
        <p:grpSpPr bwMode="auto">
          <a:xfrm>
            <a:off x="5292725" y="6249988"/>
            <a:ext cx="2376488" cy="563562"/>
            <a:chOff x="1474" y="3765"/>
            <a:chExt cx="952" cy="355"/>
          </a:xfrm>
        </p:grpSpPr>
        <p:sp>
          <p:nvSpPr>
            <p:cNvPr id="13" name="AutoShape 13">
              <a:hlinkClick r:id="rId1" action="ppaction://hlinksldjump" highlightClick="1"/>
            </p:cNvPr>
            <p:cNvSpPr>
              <a:spLocks noChangeArrowheads="1"/>
            </p:cNvSpPr>
            <p:nvPr/>
          </p:nvSpPr>
          <p:spPr bwMode="auto">
            <a:xfrm>
              <a:off x="1474" y="3765"/>
              <a:ext cx="907" cy="318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>
                <a:buFont typeface="Arial" panose="020B0604020202020204" pitchFamily="34" charset="0"/>
                <a:buNone/>
              </a:pPr>
              <a:endParaRPr lang="zh-CN" altLang="en-US" sz="1800">
                <a:solidFill>
                  <a:srgbClr val="FF0000"/>
                </a:solidFill>
              </a:endParaRPr>
            </a:p>
          </p:txBody>
        </p:sp>
        <p:sp>
          <p:nvSpPr>
            <p:cNvPr id="14" name="Text Box 14">
              <a:hlinkClick r:id="rId1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93"/>
              <a:ext cx="952" cy="327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Calibri" panose="020F0502020204030204" pitchFamily="34" charset="0"/>
                  <a:ea typeface="楷体_GB2312" pitchFamily="49" charset="-122"/>
                </a:rPr>
                <a:t>返回作业设计</a:t>
              </a:r>
              <a:endParaRPr lang="zh-CN" altLang="en-US" sz="2800" dirty="0">
                <a:solidFill>
                  <a:schemeClr val="tx1"/>
                </a:solidFill>
                <a:latin typeface="Calibri" panose="020F0502020204030204" pitchFamily="34" charset="0"/>
                <a:ea typeface="楷体_GB2312" pitchFamily="49" charset="-122"/>
              </a:endParaRPr>
            </a:p>
          </p:txBody>
        </p:sp>
      </p:grpSp>
      <p:sp>
        <p:nvSpPr>
          <p:cNvPr id="15" name="矩形 14"/>
          <p:cNvSpPr/>
          <p:nvPr/>
        </p:nvSpPr>
        <p:spPr>
          <a:xfrm>
            <a:off x="285720" y="1357298"/>
            <a:ext cx="8429684" cy="14542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  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一桶油连桶重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18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千克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用去一半油后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连桶重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9</a:t>
            </a:r>
            <a:r>
              <a:rPr lang="en-US" altLang="zh-CN" sz="3200" i="1" dirty="0" smtClean="0">
                <a:solidFill>
                  <a:schemeClr val="tx1"/>
                </a:solidFill>
                <a:latin typeface="+mj-ea"/>
                <a:ea typeface="+mj-ea"/>
              </a:rPr>
              <a:t>.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5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千克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原来的油重多少千克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?</a:t>
            </a:r>
            <a:endParaRPr lang="zh-CN" altLang="zh-CN" sz="3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857356" y="3286124"/>
            <a:ext cx="489589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（</a:t>
            </a:r>
            <a:r>
              <a:rPr lang="en-US" altLang="zh-CN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18-9.5</a:t>
            </a:r>
            <a:r>
              <a:rPr lang="zh-CN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）</a:t>
            </a:r>
            <a:r>
              <a:rPr lang="en-US" altLang="zh-CN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×2=17</a:t>
            </a:r>
            <a:r>
              <a:rPr lang="zh-CN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（千克）</a:t>
            </a:r>
            <a:endParaRPr lang="zh-CN" altLang="en-US" sz="32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214414" y="4572008"/>
            <a:ext cx="467307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答：原来的油重</a:t>
            </a:r>
            <a:r>
              <a:rPr lang="en-US" altLang="zh-CN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17</a:t>
            </a:r>
            <a:r>
              <a:rPr lang="zh-CN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千克。</a:t>
            </a:r>
            <a:endParaRPr lang="zh-CN" altLang="en-US" sz="32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  <p:bldP spid="15" grpId="0"/>
      <p:bldP spid="16" grpId="0"/>
      <p:bldP spid="17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9"/>
          <p:cNvSpPr>
            <a:spLocks noChangeArrowheads="1"/>
          </p:cNvSpPr>
          <p:nvPr/>
        </p:nvSpPr>
        <p:spPr bwMode="auto">
          <a:xfrm>
            <a:off x="0" y="609600"/>
            <a:ext cx="9144000" cy="45720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 anchor="ctr">
            <a:spAutoFit/>
          </a:bodyPr>
          <a:lstStyle/>
          <a:p>
            <a:pPr indent="228600" algn="ctr" eaLnBrk="0" hangingPunct="0"/>
            <a:r>
              <a:rPr lang="zh-CN" altLang="en-US" sz="900" i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　　</a:t>
            </a:r>
            <a:endParaRPr lang="zh-CN" altLang="en-US" sz="2800">
              <a:latin typeface="Calibri" panose="020F0502020204030204" pitchFamily="34" charset="0"/>
            </a:endParaRPr>
          </a:p>
        </p:txBody>
      </p:sp>
      <p:grpSp>
        <p:nvGrpSpPr>
          <p:cNvPr id="31747" name="Group 16"/>
          <p:cNvGrpSpPr/>
          <p:nvPr/>
        </p:nvGrpSpPr>
        <p:grpSpPr bwMode="auto">
          <a:xfrm>
            <a:off x="5867400" y="5980113"/>
            <a:ext cx="1684338" cy="877887"/>
            <a:chOff x="2699" y="3612"/>
            <a:chExt cx="1061" cy="553"/>
          </a:xfrm>
        </p:grpSpPr>
        <p:pic>
          <p:nvPicPr>
            <p:cNvPr id="31750" name="Picture 34">
              <a:hlinkClick r:id="" action="ppaction://hlinkshowjump?jump=firstslide"/>
            </p:cNvPr>
            <p:cNvPicPr>
              <a:picLocks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2699" y="3612"/>
              <a:ext cx="1043" cy="552"/>
            </a:xfrm>
            <a:prstGeom prst="rect">
              <a:avLst/>
            </a:prstGeom>
            <a:noFill/>
            <a:ln w="9525">
              <a:noFill/>
              <a:bevel/>
            </a:ln>
          </p:spPr>
        </p:pic>
        <p:sp>
          <p:nvSpPr>
            <p:cNvPr id="31751" name="Text Box 18">
              <a:hlinkClick r:id="rId2" action="ppaction://hlinksldjump" highlightClick="1">
                <a:snd r:embed="rId3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2744" y="3838"/>
              <a:ext cx="1016" cy="327"/>
            </a:xfrm>
            <a:prstGeom prst="rect">
              <a:avLst/>
            </a:prstGeom>
            <a:noFill/>
            <a:ln w="9525">
              <a:noFill/>
              <a:bevel/>
            </a:ln>
          </p:spPr>
          <p:txBody>
            <a:bodyPr wrap="none">
              <a:spAutoFit/>
            </a:bodyPr>
            <a:lstStyle/>
            <a:p>
              <a:r>
                <a:rPr lang="zh-CN" altLang="en-US" sz="2800">
                  <a:solidFill>
                    <a:schemeClr val="tx1"/>
                  </a:solidFill>
                  <a:ea typeface="楷体_GB2312" pitchFamily="49" charset="-122"/>
                </a:rPr>
                <a:t>返回目录</a:t>
              </a:r>
              <a:endParaRPr lang="zh-CN" altLang="en-US" sz="1800" b="0">
                <a:solidFill>
                  <a:schemeClr val="tx1"/>
                </a:solidFill>
                <a:ea typeface="楷体_GB2312" pitchFamily="49" charset="-122"/>
              </a:endParaRPr>
            </a:p>
          </p:txBody>
        </p:sp>
      </p:grpSp>
      <p:pic>
        <p:nvPicPr>
          <p:cNvPr id="8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15616" y="692696"/>
            <a:ext cx="7145337" cy="520065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/>
            <a:tailEnd/>
          </a:ln>
          <a:effectLst>
            <a:softEdge rad="635000"/>
          </a:effectLst>
        </p:spPr>
      </p:pic>
      <p:pic>
        <p:nvPicPr>
          <p:cNvPr id="31749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16463" y="620713"/>
            <a:ext cx="3760787" cy="118268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5171" name="Picture 3" descr="C:\Users\Administrator\Desktop\图片1.png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796118" y="1928802"/>
            <a:ext cx="2133600" cy="2428875"/>
          </a:xfrm>
          <a:prstGeom prst="rect">
            <a:avLst/>
          </a:prstGeom>
          <a:noFill/>
        </p:spPr>
      </p:pic>
      <p:sp>
        <p:nvSpPr>
          <p:cNvPr id="15" name="圆角矩形标注 14"/>
          <p:cNvSpPr/>
          <p:nvPr/>
        </p:nvSpPr>
        <p:spPr>
          <a:xfrm>
            <a:off x="4071966" y="2357430"/>
            <a:ext cx="2643206" cy="928694"/>
          </a:xfrm>
          <a:prstGeom prst="wedgeRoundRectCallout">
            <a:avLst>
              <a:gd name="adj1" fmla="val 63881"/>
              <a:gd name="adj2" fmla="val -6788"/>
              <a:gd name="adj3" fmla="val 16667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 smtClean="0">
                <a:solidFill>
                  <a:schemeClr val="tx1"/>
                </a:solidFill>
              </a:rPr>
              <a:t>画图可以帮助我们思考。</a:t>
            </a:r>
            <a:endParaRPr lang="zh-CN" altLang="en-US" sz="2800" dirty="0">
              <a:solidFill>
                <a:schemeClr val="tx1"/>
              </a:solidFill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268145" y="142852"/>
            <a:ext cx="7875755" cy="2071678"/>
            <a:chOff x="0" y="0"/>
            <a:chExt cx="7875755" cy="2071678"/>
          </a:xfrm>
        </p:grpSpPr>
        <p:sp>
          <p:nvSpPr>
            <p:cNvPr id="20481" name="AutoShape 1" descr="C:\Users\Administrator\AppData\Roaming\Tencent\Users\271766067\QQ\WinTemp\RichOle\(EXXCVQ76HLVE]QFLQ A5.png"/>
            <p:cNvSpPr>
              <a:spLocks noChangeAspect="1" noChangeArrowheads="1"/>
            </p:cNvSpPr>
            <p:nvPr/>
          </p:nvSpPr>
          <p:spPr bwMode="auto">
            <a:xfrm>
              <a:off x="0" y="0"/>
              <a:ext cx="304800" cy="304800"/>
            </a:xfrm>
            <a:prstGeom prst="rect">
              <a:avLst/>
            </a:prstGeom>
            <a:noFill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482" name="AutoShape 2" descr="C:\Users\Administrator\AppData\Roaming\Tencent\Users\271766067\QQ\WinTemp\RichOle\(EXXCVQ76HLVE]QFLQ A5.png"/>
            <p:cNvSpPr>
              <a:spLocks noChangeAspect="1" noChangeArrowheads="1"/>
            </p:cNvSpPr>
            <p:nvPr/>
          </p:nvSpPr>
          <p:spPr bwMode="auto">
            <a:xfrm>
              <a:off x="0" y="0"/>
              <a:ext cx="304800" cy="304800"/>
            </a:xfrm>
            <a:prstGeom prst="rect">
              <a:avLst/>
            </a:prstGeom>
            <a:noFill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pic>
          <p:nvPicPr>
            <p:cNvPr id="135170" name="Picture 2" descr="C:\Users\Administrator\AppData\Roaming\Tencent\Users\271766067\QQ\WinTemp\RichOle\[KWO]H]U_@}46N%MJQ{$(4T.pn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16515" r="47539" b="79249"/>
            <a:stretch>
              <a:fillRect/>
            </a:stretch>
          </p:blipFill>
          <p:spPr bwMode="auto">
            <a:xfrm>
              <a:off x="1857356" y="714356"/>
              <a:ext cx="2643206" cy="500066"/>
            </a:xfrm>
            <a:prstGeom prst="rect">
              <a:avLst/>
            </a:prstGeom>
            <a:noFill/>
          </p:spPr>
        </p:pic>
        <p:pic>
          <p:nvPicPr>
            <p:cNvPr id="13" name="Picture 2" descr="C:\Users\Administrator\AppData\Roaming\Tencent\Users\271766067\QQ\WinTemp\RichOle\[KWO]H]U_@}46N%MJQ{$(4T.pn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16516" t="29645" r="39766" b="55533"/>
            <a:stretch>
              <a:fillRect/>
            </a:stretch>
          </p:blipFill>
          <p:spPr bwMode="auto">
            <a:xfrm>
              <a:off x="1857356" y="1714488"/>
              <a:ext cx="3214710" cy="357190"/>
            </a:xfrm>
            <a:prstGeom prst="rect">
              <a:avLst/>
            </a:prstGeom>
            <a:noFill/>
          </p:spPr>
        </p:pic>
        <p:cxnSp>
          <p:nvCxnSpPr>
            <p:cNvPr id="17" name="直接连接符 16"/>
            <p:cNvCxnSpPr/>
            <p:nvPr/>
          </p:nvCxnSpPr>
          <p:spPr>
            <a:xfrm rot="5400000" flipH="1" flipV="1">
              <a:off x="3964777" y="1464455"/>
              <a:ext cx="928694" cy="0"/>
            </a:xfrm>
            <a:prstGeom prst="line">
              <a:avLst/>
            </a:prstGeom>
            <a:ln w="25400"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TextBox 19"/>
            <p:cNvSpPr txBox="1"/>
            <p:nvPr/>
          </p:nvSpPr>
          <p:spPr>
            <a:xfrm>
              <a:off x="184615" y="691202"/>
              <a:ext cx="188705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solidFill>
                    <a:schemeClr val="tx1"/>
                  </a:solidFill>
                  <a:latin typeface="+mj-ea"/>
                  <a:ea typeface="+mj-ea"/>
                </a:rPr>
                <a:t>六（</a:t>
              </a:r>
              <a:r>
                <a:rPr lang="en-US" altLang="zh-CN" dirty="0" smtClean="0">
                  <a:solidFill>
                    <a:schemeClr val="tx1"/>
                  </a:solidFill>
                  <a:latin typeface="+mj-ea"/>
                  <a:ea typeface="+mj-ea"/>
                </a:rPr>
                <a:t>1</a:t>
              </a:r>
              <a:r>
                <a:rPr lang="zh-CN" altLang="en-US" dirty="0" smtClean="0">
                  <a:solidFill>
                    <a:schemeClr val="tx1"/>
                  </a:solidFill>
                  <a:latin typeface="+mj-ea"/>
                  <a:ea typeface="+mj-ea"/>
                </a:rPr>
                <a:t>）班：</a:t>
              </a:r>
              <a:endParaRPr lang="zh-CN" altLang="en-US" dirty="0">
                <a:solidFill>
                  <a:schemeClr val="tx1"/>
                </a:solidFill>
                <a:latin typeface="+mj-ea"/>
                <a:ea typeface="+mj-ea"/>
              </a:endParaRP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184615" y="1610013"/>
              <a:ext cx="188705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solidFill>
                    <a:schemeClr val="tx1"/>
                  </a:solidFill>
                  <a:latin typeface="+mj-ea"/>
                  <a:ea typeface="+mj-ea"/>
                </a:rPr>
                <a:t>六（</a:t>
              </a:r>
              <a:r>
                <a:rPr lang="en-US" altLang="zh-CN" dirty="0" smtClean="0">
                  <a:solidFill>
                    <a:schemeClr val="tx1"/>
                  </a:solidFill>
                  <a:latin typeface="+mj-ea"/>
                  <a:ea typeface="+mj-ea"/>
                </a:rPr>
                <a:t>2</a:t>
              </a:r>
              <a:r>
                <a:rPr lang="zh-CN" altLang="en-US" dirty="0" smtClean="0">
                  <a:solidFill>
                    <a:schemeClr val="tx1"/>
                  </a:solidFill>
                  <a:latin typeface="+mj-ea"/>
                  <a:ea typeface="+mj-ea"/>
                </a:rPr>
                <a:t>）班：</a:t>
              </a:r>
              <a:endParaRPr lang="zh-CN" altLang="en-US" dirty="0">
                <a:solidFill>
                  <a:schemeClr val="tx1"/>
                </a:solidFill>
                <a:latin typeface="+mj-ea"/>
                <a:ea typeface="+mj-ea"/>
              </a:endParaRP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2807123" y="1142984"/>
              <a:ext cx="80502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>
                  <a:solidFill>
                    <a:schemeClr val="tx1"/>
                  </a:solidFill>
                  <a:latin typeface="+mj-ea"/>
                  <a:ea typeface="+mj-ea"/>
                </a:rPr>
                <a:t>32</a:t>
              </a:r>
              <a:r>
                <a:rPr lang="zh-CN" altLang="en-US" dirty="0" smtClean="0">
                  <a:solidFill>
                    <a:schemeClr val="tx1"/>
                  </a:solidFill>
                  <a:latin typeface="+mj-ea"/>
                  <a:ea typeface="+mj-ea"/>
                </a:rPr>
                <a:t>件</a:t>
              </a:r>
              <a:endParaRPr lang="zh-CN" altLang="en-US" dirty="0">
                <a:solidFill>
                  <a:schemeClr val="tx1"/>
                </a:solidFill>
                <a:latin typeface="+mj-ea"/>
                <a:ea typeface="+mj-ea"/>
              </a:endParaRP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4429124" y="1324261"/>
              <a:ext cx="219643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solidFill>
                    <a:schemeClr val="tx1"/>
                  </a:solidFill>
                  <a:latin typeface="+mj-ea"/>
                  <a:ea typeface="+mj-ea"/>
                </a:rPr>
                <a:t>比六（</a:t>
              </a:r>
              <a:r>
                <a:rPr lang="en-US" altLang="zh-CN" dirty="0" smtClean="0">
                  <a:solidFill>
                    <a:schemeClr val="tx1"/>
                  </a:solidFill>
                  <a:latin typeface="+mj-ea"/>
                  <a:ea typeface="+mj-ea"/>
                </a:rPr>
                <a:t>1</a:t>
              </a:r>
              <a:r>
                <a:rPr lang="zh-CN" altLang="en-US" dirty="0" smtClean="0">
                  <a:solidFill>
                    <a:schemeClr val="tx1"/>
                  </a:solidFill>
                  <a:latin typeface="+mj-ea"/>
                  <a:ea typeface="+mj-ea"/>
                </a:rPr>
                <a:t>）班多</a:t>
              </a:r>
              <a:endParaRPr lang="zh-CN" altLang="en-US" dirty="0">
                <a:solidFill>
                  <a:schemeClr val="tx1"/>
                </a:solidFill>
                <a:latin typeface="+mj-ea"/>
                <a:ea typeface="+mj-ea"/>
              </a:endParaRPr>
            </a:p>
          </p:txBody>
        </p:sp>
        <p:graphicFrame>
          <p:nvGraphicFramePr>
            <p:cNvPr id="189443" name="Object 3"/>
            <p:cNvGraphicFramePr>
              <a:graphicFrameLocks noChangeAspect="1"/>
            </p:cNvGraphicFramePr>
            <p:nvPr/>
          </p:nvGraphicFramePr>
          <p:xfrm>
            <a:off x="6500826" y="1142984"/>
            <a:ext cx="331751" cy="85725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049" name="Equation" r:id="rId3" imgW="3657600" imgH="9448800" progId="">
                    <p:embed/>
                  </p:oleObj>
                </mc:Choice>
                <mc:Fallback>
                  <p:oleObj name="Equation" r:id="rId3" imgW="3657600" imgH="9448800" progId="">
                    <p:embed/>
                    <p:pic>
                      <p:nvPicPr>
                        <p:cNvPr id="0" name="图片 2048"/>
                        <p:cNvPicPr>
                          <a:picLocks noChangeAspect="1"/>
                        </p:cNvPicPr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6500826" y="1142984"/>
                          <a:ext cx="331751" cy="857256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26" name="右大括号 25"/>
            <p:cNvSpPr/>
            <p:nvPr/>
          </p:nvSpPr>
          <p:spPr>
            <a:xfrm>
              <a:off x="6786578" y="928670"/>
              <a:ext cx="214314" cy="1071570"/>
            </a:xfrm>
            <a:prstGeom prst="rightBrac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7072330" y="1214422"/>
              <a:ext cx="80342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solidFill>
                    <a:schemeClr val="tx1"/>
                  </a:solidFill>
                  <a:latin typeface="+mj-ea"/>
                  <a:ea typeface="+mj-ea"/>
                </a:rPr>
                <a:t>？件</a:t>
              </a:r>
              <a:endParaRPr lang="zh-CN" altLang="en-US" dirty="0">
                <a:solidFill>
                  <a:schemeClr val="tx1"/>
                </a:solidFill>
                <a:latin typeface="+mj-ea"/>
                <a:ea typeface="+mj-ea"/>
              </a:endParaRPr>
            </a:p>
          </p:txBody>
        </p:sp>
      </p:grpSp>
      <p:graphicFrame>
        <p:nvGraphicFramePr>
          <p:cNvPr id="189445" name="Object 4"/>
          <p:cNvGraphicFramePr>
            <a:graphicFrameLocks noChangeAspect="1"/>
          </p:cNvGraphicFramePr>
          <p:nvPr/>
        </p:nvGraphicFramePr>
        <p:xfrm>
          <a:off x="1500166" y="3357562"/>
          <a:ext cx="4475887" cy="114300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0" name="Equation" r:id="rId5" imgW="32004000" imgH="10363200" progId="">
                  <p:embed/>
                </p:oleObj>
              </mc:Choice>
              <mc:Fallback>
                <p:oleObj name="Equation" r:id="rId5" imgW="32004000" imgH="10363200" progId="">
                  <p:embed/>
                  <p:pic>
                    <p:nvPicPr>
                      <p:cNvPr id="0" name="Object 4"/>
                      <p:cNvPicPr>
                        <a:picLocks noChangeAspect="1"/>
                      </p:cNvPicPr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00166" y="3357562"/>
                        <a:ext cx="4475887" cy="1143007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9446" name="Object 4"/>
          <p:cNvGraphicFramePr>
            <a:graphicFrameLocks noChangeAspect="1"/>
          </p:cNvGraphicFramePr>
          <p:nvPr/>
        </p:nvGraphicFramePr>
        <p:xfrm>
          <a:off x="1947863" y="4664075"/>
          <a:ext cx="3579812" cy="673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1" name="Equation" r:id="rId7" imgW="25603200" imgH="6096000" progId="">
                  <p:embed/>
                </p:oleObj>
              </mc:Choice>
              <mc:Fallback>
                <p:oleObj name="Equation" r:id="rId7" imgW="25603200" imgH="6096000" progId="">
                  <p:embed/>
                  <p:pic>
                    <p:nvPicPr>
                      <p:cNvPr id="0" name="图片 2050"/>
                      <p:cNvPicPr>
                        <a:picLocks noChangeAspect="1"/>
                      </p:cNvPicPr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947863" y="4664075"/>
                        <a:ext cx="3579812" cy="67310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9447" name="Object 4"/>
          <p:cNvGraphicFramePr>
            <a:graphicFrameLocks noChangeAspect="1"/>
          </p:cNvGraphicFramePr>
          <p:nvPr/>
        </p:nvGraphicFramePr>
        <p:xfrm>
          <a:off x="950932" y="5567363"/>
          <a:ext cx="6478588" cy="538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2" name="Equation" r:id="rId9" imgW="46329600" imgH="4876800" progId="">
                  <p:embed/>
                </p:oleObj>
              </mc:Choice>
              <mc:Fallback>
                <p:oleObj name="Equation" r:id="rId9" imgW="46329600" imgH="4876800" progId="">
                  <p:embed/>
                  <p:pic>
                    <p:nvPicPr>
                      <p:cNvPr id="0" name="图片 2051"/>
                      <p:cNvPicPr>
                        <a:picLocks noChangeAspect="1"/>
                      </p:cNvPicPr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950932" y="5567363"/>
                        <a:ext cx="6478588" cy="538162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35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894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894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894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圆角矩形 15"/>
          <p:cNvSpPr/>
          <p:nvPr/>
        </p:nvSpPr>
        <p:spPr>
          <a:xfrm>
            <a:off x="500034" y="1000108"/>
            <a:ext cx="7643866" cy="4429156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714348" y="1285860"/>
            <a:ext cx="39677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解决问题的主要步骤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:</a:t>
            </a:r>
            <a:endParaRPr lang="zh-CN" altLang="en-US" sz="320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714348" y="2027829"/>
            <a:ext cx="6301725" cy="6867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1.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理解题意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找到已知条件和问题。</a:t>
            </a:r>
            <a:endParaRPr lang="zh-CN" altLang="en-US" sz="320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714348" y="3157566"/>
            <a:ext cx="499848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2.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找到题目中的数量关系。</a:t>
            </a:r>
            <a:endParaRPr lang="zh-CN" altLang="en-US" sz="320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714348" y="4099531"/>
            <a:ext cx="7212231" cy="6867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3.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列式解答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检验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反思解决问题的过程。</a:t>
            </a:r>
            <a:endParaRPr lang="zh-CN" altLang="en-US" sz="320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2" grpId="0"/>
      <p:bldP spid="13" grpId="0"/>
      <p:bldP spid="14" grpId="0"/>
      <p:bldP spid="1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285720" y="785794"/>
            <a:ext cx="1285884" cy="642942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练 习</a:t>
            </a:r>
            <a:endParaRPr lang="zh-CN" altLang="en-US" sz="3200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57158" y="1500174"/>
            <a:ext cx="8143932" cy="19220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  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1</a:t>
            </a:r>
            <a:r>
              <a:rPr lang="en-US" altLang="zh-CN" sz="3200" i="1" dirty="0" smtClean="0">
                <a:solidFill>
                  <a:schemeClr val="tx1"/>
                </a:solidFill>
                <a:latin typeface="+mj-ea"/>
                <a:ea typeface="+mj-ea"/>
              </a:rPr>
              <a:t>.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女生有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150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人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男生是女生的</a:t>
            </a:r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   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男生、女生一共有多少人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?</a:t>
            </a:r>
            <a:endParaRPr lang="zh-CN" altLang="zh-CN" sz="3200" dirty="0" smtClean="0">
              <a:solidFill>
                <a:schemeClr val="tx1"/>
              </a:solidFill>
              <a:latin typeface="+mj-ea"/>
              <a:ea typeface="+mj-ea"/>
            </a:endParaRPr>
          </a:p>
          <a:p>
            <a:pPr>
              <a:lnSpc>
                <a:spcPct val="130000"/>
              </a:lnSpc>
            </a:pPr>
            <a:endParaRPr lang="zh-CN" altLang="zh-CN" sz="3200" dirty="0" smtClean="0">
              <a:solidFill>
                <a:schemeClr val="tx1"/>
              </a:solidFill>
              <a:latin typeface="+mj-ea"/>
              <a:ea typeface="+mj-ea"/>
            </a:endParaRPr>
          </a:p>
        </p:txBody>
      </p:sp>
      <p:graphicFrame>
        <p:nvGraphicFramePr>
          <p:cNvPr id="13" name="Object 1"/>
          <p:cNvGraphicFramePr>
            <a:graphicFrameLocks noChangeAspect="1"/>
          </p:cNvGraphicFramePr>
          <p:nvPr/>
        </p:nvGraphicFramePr>
        <p:xfrm>
          <a:off x="6286512" y="1357298"/>
          <a:ext cx="377825" cy="9763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3" name="Equation" r:id="rId1" imgW="3657600" imgH="9448800" progId="">
                  <p:embed/>
                </p:oleObj>
              </mc:Choice>
              <mc:Fallback>
                <p:oleObj name="Equation" r:id="rId1" imgW="3657600" imgH="9448800" progId="">
                  <p:embed/>
                  <p:pic>
                    <p:nvPicPr>
                      <p:cNvPr id="0" name="图片 3072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6286512" y="1357298"/>
                        <a:ext cx="377825" cy="976312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4087" name="Object 4"/>
          <p:cNvGraphicFramePr>
            <a:graphicFrameLocks noChangeAspect="1"/>
          </p:cNvGraphicFramePr>
          <p:nvPr/>
        </p:nvGraphicFramePr>
        <p:xfrm>
          <a:off x="2270125" y="3016250"/>
          <a:ext cx="3792538" cy="1042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4" name="Equation" r:id="rId3" imgW="27127200" imgH="9448800" progId="">
                  <p:embed/>
                </p:oleObj>
              </mc:Choice>
              <mc:Fallback>
                <p:oleObj name="Equation" r:id="rId3" imgW="27127200" imgH="9448800" progId="">
                  <p:embed/>
                  <p:pic>
                    <p:nvPicPr>
                      <p:cNvPr id="0" name="Object 4"/>
                      <p:cNvPicPr>
                        <a:picLocks noChangeAspect="1"/>
                      </p:cNvPicPr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270125" y="3016250"/>
                        <a:ext cx="3792538" cy="1042988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4088" name="Object 8"/>
          <p:cNvGraphicFramePr>
            <a:graphicFrameLocks noChangeAspect="1"/>
          </p:cNvGraphicFramePr>
          <p:nvPr/>
        </p:nvGraphicFramePr>
        <p:xfrm>
          <a:off x="2035175" y="4273550"/>
          <a:ext cx="4262438" cy="673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5" name="Equation" r:id="rId5" imgW="30480000" imgH="6096000" progId="">
                  <p:embed/>
                </p:oleObj>
              </mc:Choice>
              <mc:Fallback>
                <p:oleObj name="Equation" r:id="rId5" imgW="30480000" imgH="6096000" progId="">
                  <p:embed/>
                  <p:pic>
                    <p:nvPicPr>
                      <p:cNvPr id="0" name="图片 3074"/>
                      <p:cNvPicPr>
                        <a:picLocks noChangeAspect="1"/>
                      </p:cNvPicPr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035175" y="4273550"/>
                        <a:ext cx="4262438" cy="67310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4089" name="Object 9"/>
          <p:cNvGraphicFramePr>
            <a:graphicFrameLocks noChangeAspect="1"/>
          </p:cNvGraphicFramePr>
          <p:nvPr/>
        </p:nvGraphicFramePr>
        <p:xfrm>
          <a:off x="1252538" y="5176838"/>
          <a:ext cx="6734175" cy="538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Equation" r:id="rId7" imgW="48158400" imgH="4876800" progId="">
                  <p:embed/>
                </p:oleObj>
              </mc:Choice>
              <mc:Fallback>
                <p:oleObj name="Equation" r:id="rId7" imgW="48158400" imgH="4876800" progId="">
                  <p:embed/>
                  <p:pic>
                    <p:nvPicPr>
                      <p:cNvPr id="0" name="图片 3075"/>
                      <p:cNvPicPr>
                        <a:picLocks noChangeAspect="1"/>
                      </p:cNvPicPr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252538" y="5176838"/>
                        <a:ext cx="6734175" cy="538162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subSp spid="_x0000_s174086"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>
                                            <p:subSp spid="_x0000_s174086"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3">
                                            <p:subSp spid="_x0000_s174086"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740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740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740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 autoUpdateAnimBg="0"/>
      <p:bldP spid="12" grpId="0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285720" y="785794"/>
            <a:ext cx="1285884" cy="642942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练 习</a:t>
            </a:r>
            <a:endParaRPr lang="zh-CN" altLang="en-US" sz="3200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57158" y="1500174"/>
            <a:ext cx="8143932" cy="13017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  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2</a:t>
            </a:r>
            <a:r>
              <a:rPr lang="en-US" altLang="zh-CN" sz="3200" i="1" dirty="0" smtClean="0">
                <a:solidFill>
                  <a:schemeClr val="tx1"/>
                </a:solidFill>
                <a:latin typeface="+mj-ea"/>
                <a:ea typeface="+mj-ea"/>
              </a:rPr>
              <a:t>.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一个旅游公司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去年接待游客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24000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人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今年比去年减少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10%,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今年接待游客多少人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?</a:t>
            </a:r>
            <a:endParaRPr lang="zh-CN" altLang="zh-CN" sz="3200" dirty="0" smtClean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500166" y="3357562"/>
            <a:ext cx="58881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24000×</a:t>
            </a:r>
            <a:r>
              <a:rPr lang="zh-CN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（</a:t>
            </a:r>
            <a:r>
              <a:rPr lang="en-US" altLang="zh-CN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1-10%</a:t>
            </a:r>
            <a:r>
              <a:rPr lang="zh-CN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）</a:t>
            </a:r>
            <a:r>
              <a:rPr lang="en-US" altLang="zh-CN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=21600</a:t>
            </a:r>
            <a:r>
              <a:rPr lang="zh-CN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（人）</a:t>
            </a:r>
            <a:endParaRPr lang="zh-CN" altLang="en-US" sz="32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142976" y="4643446"/>
            <a:ext cx="525015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答：今年接待游客</a:t>
            </a:r>
            <a:r>
              <a:rPr lang="en-US" altLang="zh-CN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21600</a:t>
            </a:r>
            <a:r>
              <a:rPr lang="zh-CN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人。</a:t>
            </a:r>
            <a:endParaRPr lang="zh-CN" altLang="en-US" sz="32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grpSp>
        <p:nvGrpSpPr>
          <p:cNvPr id="11" name="Group 16"/>
          <p:cNvGrpSpPr/>
          <p:nvPr/>
        </p:nvGrpSpPr>
        <p:grpSpPr bwMode="auto">
          <a:xfrm>
            <a:off x="5867400" y="5805488"/>
            <a:ext cx="1684338" cy="877887"/>
            <a:chOff x="2699" y="3612"/>
            <a:chExt cx="1061" cy="553"/>
          </a:xfrm>
        </p:grpSpPr>
        <p:pic>
          <p:nvPicPr>
            <p:cNvPr id="14" name="Picture 34">
              <a:hlinkClick r:id="" action="ppaction://hlinkshowjump?jump=firstslide"/>
            </p:cNvPr>
            <p:cNvPicPr>
              <a:picLocks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2699" y="3612"/>
              <a:ext cx="1043" cy="552"/>
            </a:xfrm>
            <a:prstGeom prst="rect">
              <a:avLst/>
            </a:prstGeom>
            <a:noFill/>
            <a:ln w="9525">
              <a:noFill/>
              <a:bevel/>
            </a:ln>
          </p:spPr>
        </p:pic>
        <p:sp>
          <p:nvSpPr>
            <p:cNvPr id="15" name="Text Box 18">
              <a:hlinkClick r:id="rId2" action="ppaction://hlinksldjump" highlightClick="1">
                <a:snd r:embed="rId3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2744" y="3838"/>
              <a:ext cx="1016" cy="327"/>
            </a:xfrm>
            <a:prstGeom prst="rect">
              <a:avLst/>
            </a:prstGeom>
            <a:noFill/>
            <a:ln w="9525">
              <a:noFill/>
              <a:bevel/>
            </a:ln>
          </p:spPr>
          <p:txBody>
            <a:bodyPr wrap="none">
              <a:spAutoFit/>
            </a:bodyPr>
            <a:lstStyle/>
            <a:p>
              <a:r>
                <a:rPr lang="zh-CN" altLang="en-US" sz="2800">
                  <a:solidFill>
                    <a:schemeClr val="tx1"/>
                  </a:solidFill>
                  <a:ea typeface="楷体_GB2312" pitchFamily="49" charset="-122"/>
                </a:rPr>
                <a:t>返回目录</a:t>
              </a:r>
              <a:endParaRPr lang="zh-CN" altLang="en-US" sz="1800" b="0">
                <a:solidFill>
                  <a:schemeClr val="tx1"/>
                </a:solidFill>
                <a:ea typeface="楷体_GB2312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utoUpdateAnimBg="0"/>
      <p:bldP spid="8" grpId="0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4" name="Group 8"/>
          <p:cNvGrpSpPr/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5126" name="Picture 9" descr="1"/>
            <p:cNvPicPr>
              <a:picLocks noChangeAspect="1" noChangeArrowheads="1"/>
            </p:cNvPicPr>
            <p:nvPr/>
          </p:nvPicPr>
          <p:blipFill>
            <a:blip r:embed="rId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127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91403" tIns="45700" rIns="91403" bIns="45700" anchor="ctr"/>
            <a:lstStyle/>
            <a:p>
              <a:pPr algn="r" defTabSz="923925">
                <a:buFont typeface="Arial" panose="020B0604020202020204" pitchFamily="34" charset="0"/>
                <a:buNone/>
              </a:pPr>
              <a:r>
                <a:rPr lang="zh-CN" altLang="en-US" sz="3200" dirty="0" smtClean="0">
                  <a:ea typeface="黑体" panose="02010609060101010101" pitchFamily="49" charset="-122"/>
                </a:rPr>
                <a:t>随 </a:t>
              </a:r>
              <a:r>
                <a:rPr lang="zh-CN" altLang="en-US" sz="3200" dirty="0">
                  <a:ea typeface="黑体" panose="02010609060101010101" pitchFamily="49" charset="-122"/>
                </a:rPr>
                <a:t>堂</a:t>
              </a:r>
              <a:r>
                <a:rPr lang="zh-CN" altLang="en-US" sz="3200" dirty="0" smtClean="0">
                  <a:ea typeface="黑体" panose="02010609060101010101" pitchFamily="49" charset="-122"/>
                </a:rPr>
                <a:t> 练 习</a:t>
              </a:r>
              <a:endParaRPr lang="zh-CN" altLang="en-US" sz="3200" dirty="0">
                <a:ea typeface="黑体" panose="02010609060101010101" pitchFamily="49" charset="-122"/>
              </a:endParaRPr>
            </a:p>
          </p:txBody>
        </p:sp>
      </p:grpSp>
      <p:sp>
        <p:nvSpPr>
          <p:cNvPr id="21" name="TextBox 9"/>
          <p:cNvSpPr txBox="1">
            <a:spLocks noChangeArrowheads="1"/>
          </p:cNvSpPr>
          <p:nvPr/>
        </p:nvSpPr>
        <p:spPr bwMode="auto">
          <a:xfrm>
            <a:off x="-71470" y="571480"/>
            <a:ext cx="9572692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3200" b="1" dirty="0" smtClean="0">
                <a:solidFill>
                  <a:srgbClr val="C00000"/>
                </a:solidFill>
                <a:latin typeface="+mj-ea"/>
                <a:ea typeface="+mj-ea"/>
              </a:rPr>
              <a:t>    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教材第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78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页“做一做”第</a:t>
            </a:r>
            <a:r>
              <a:rPr lang="en-US" altLang="zh-CN" sz="3200" b="1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题。</a:t>
            </a:r>
            <a:endParaRPr lang="en-US" altLang="zh-CN" sz="3200" b="1" dirty="0" smtClean="0">
              <a:solidFill>
                <a:srgbClr val="C0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285720" y="1129713"/>
            <a:ext cx="8429684" cy="1786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宋体" panose="02010600030101010101" pitchFamily="2" charset="-122"/>
              </a:rPr>
              <a:t>1.</a:t>
            </a:r>
            <a:r>
              <a:rPr lang="zh-CN" altLang="en-US" sz="3200" dirty="0" smtClean="0">
                <a:solidFill>
                  <a:schemeClr val="tx1"/>
                </a:solidFill>
                <a:latin typeface="宋体" panose="02010600030101010101" pitchFamily="2" charset="-122"/>
              </a:rPr>
              <a:t>书店第一季度的营业额为</a:t>
            </a:r>
            <a:r>
              <a:rPr lang="en-US" altLang="zh-CN" sz="3200" dirty="0" smtClean="0">
                <a:solidFill>
                  <a:schemeClr val="tx1"/>
                </a:solidFill>
                <a:latin typeface="宋体" panose="02010600030101010101" pitchFamily="2" charset="-122"/>
              </a:rPr>
              <a:t>15</a:t>
            </a:r>
            <a:r>
              <a:rPr lang="zh-CN" altLang="en-US" sz="3200" dirty="0" smtClean="0">
                <a:solidFill>
                  <a:schemeClr val="tx1"/>
                </a:solidFill>
                <a:latin typeface="宋体" panose="02010600030101010101" pitchFamily="2" charset="-122"/>
              </a:rPr>
              <a:t>万元，第二季度</a:t>
            </a:r>
            <a:endParaRPr lang="en-US" altLang="zh-CN" sz="3200" dirty="0" smtClean="0">
              <a:solidFill>
                <a:schemeClr val="tx1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宋体" panose="02010600030101010101" pitchFamily="2" charset="-122"/>
              </a:rPr>
              <a:t>  的营业额为</a:t>
            </a:r>
            <a:r>
              <a:rPr lang="en-US" altLang="zh-CN" sz="3200" dirty="0" smtClean="0">
                <a:solidFill>
                  <a:schemeClr val="tx1"/>
                </a:solidFill>
                <a:latin typeface="宋体" panose="02010600030101010101" pitchFamily="2" charset="-122"/>
              </a:rPr>
              <a:t>16.5</a:t>
            </a:r>
            <a:r>
              <a:rPr lang="zh-CN" altLang="en-US" sz="3200" dirty="0" smtClean="0">
                <a:solidFill>
                  <a:schemeClr val="tx1"/>
                </a:solidFill>
                <a:latin typeface="宋体" panose="02010600030101010101" pitchFamily="2" charset="-122"/>
              </a:rPr>
              <a:t>万元。第二季度的营业额比</a:t>
            </a:r>
            <a:endParaRPr lang="en-US" altLang="zh-CN" sz="3200" dirty="0" smtClean="0">
              <a:solidFill>
                <a:schemeClr val="tx1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宋体" panose="02010600030101010101" pitchFamily="2" charset="-122"/>
              </a:rPr>
              <a:t>  第一季度增长了百分之多少 ？</a:t>
            </a:r>
            <a:endParaRPr lang="zh-CN" altLang="en-US" sz="3200" dirty="0">
              <a:solidFill>
                <a:schemeClr val="tx1"/>
              </a:solidFill>
              <a:latin typeface="宋体" panose="02010600030101010101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214546" y="3357562"/>
            <a:ext cx="472276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(16</a:t>
            </a:r>
            <a:r>
              <a:rPr lang="en-US" altLang="zh-CN" sz="3200" i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.</a:t>
            </a:r>
            <a:r>
              <a:rPr lang="en-US" altLang="zh-CN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5-15)÷15×100%=10%</a:t>
            </a:r>
            <a:endParaRPr lang="zh-CN" altLang="en-US" sz="32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00034" y="4572008"/>
            <a:ext cx="838402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答：第二季度的营业额比第一季度增长了</a:t>
            </a:r>
            <a:r>
              <a:rPr lang="en-US" altLang="zh-CN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10%.</a:t>
            </a:r>
            <a:endParaRPr lang="zh-CN" altLang="en-US" sz="32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11" grpId="0"/>
      <p:bldP spid="1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extBox 9"/>
          <p:cNvSpPr txBox="1">
            <a:spLocks noChangeArrowheads="1"/>
          </p:cNvSpPr>
          <p:nvPr/>
        </p:nvSpPr>
        <p:spPr bwMode="auto">
          <a:xfrm>
            <a:off x="-71470" y="428604"/>
            <a:ext cx="9572692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3200" b="1" dirty="0" smtClean="0">
                <a:solidFill>
                  <a:srgbClr val="C00000"/>
                </a:solidFill>
                <a:latin typeface="+mj-ea"/>
                <a:ea typeface="+mj-ea"/>
              </a:rPr>
              <a:t>    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教材第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78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页“做一做”第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题。</a:t>
            </a:r>
            <a:endParaRPr lang="en-US" altLang="zh-CN" sz="3200" b="1" dirty="0" smtClean="0">
              <a:solidFill>
                <a:srgbClr val="C0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285720" y="986837"/>
            <a:ext cx="8358246" cy="18651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2.</a:t>
            </a:r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学生夏令营组织远足，原计划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3</a:t>
            </a:r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小时走完</a:t>
            </a:r>
            <a:endParaRPr lang="en-US" altLang="zh-CN" sz="3200" dirty="0" smtClean="0">
              <a:solidFill>
                <a:schemeClr val="tx1"/>
              </a:solidFill>
              <a:latin typeface="+mj-ea"/>
              <a:ea typeface="+mj-ea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  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11.25</a:t>
            </a:r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 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km</a:t>
            </a:r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。实际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2.5</a:t>
            </a:r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小时就走完了原定路程。</a:t>
            </a:r>
            <a:endParaRPr lang="en-US" altLang="zh-CN" sz="3200" dirty="0" smtClean="0">
              <a:solidFill>
                <a:schemeClr val="tx1"/>
              </a:solidFill>
              <a:latin typeface="+mj-ea"/>
              <a:ea typeface="+mj-ea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  实际比原计划每小时多走多少千米？</a:t>
            </a:r>
            <a:endParaRPr lang="zh-CN" altLang="en-US" sz="3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grpSp>
        <p:nvGrpSpPr>
          <p:cNvPr id="3" name="Group 16"/>
          <p:cNvGrpSpPr/>
          <p:nvPr/>
        </p:nvGrpSpPr>
        <p:grpSpPr bwMode="auto">
          <a:xfrm>
            <a:off x="5867400" y="5805488"/>
            <a:ext cx="1684338" cy="877887"/>
            <a:chOff x="2699" y="3612"/>
            <a:chExt cx="1061" cy="553"/>
          </a:xfrm>
        </p:grpSpPr>
        <p:pic>
          <p:nvPicPr>
            <p:cNvPr id="27" name="Picture 34">
              <a:hlinkClick r:id="" action="ppaction://hlinkshowjump?jump=firstslide"/>
            </p:cNvPr>
            <p:cNvPicPr>
              <a:picLocks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2699" y="3612"/>
              <a:ext cx="1043" cy="552"/>
            </a:xfrm>
            <a:prstGeom prst="rect">
              <a:avLst/>
            </a:prstGeom>
            <a:noFill/>
            <a:ln w="9525">
              <a:noFill/>
              <a:bevel/>
            </a:ln>
          </p:spPr>
        </p:pic>
        <p:sp>
          <p:nvSpPr>
            <p:cNvPr id="28" name="Text Box 18">
              <a:hlinkClick r:id="rId2" action="ppaction://hlinksldjump" highlightClick="1">
                <a:snd r:embed="rId3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2744" y="3838"/>
              <a:ext cx="1016" cy="327"/>
            </a:xfrm>
            <a:prstGeom prst="rect">
              <a:avLst/>
            </a:prstGeom>
            <a:noFill/>
            <a:ln w="9525">
              <a:noFill/>
              <a:bevel/>
            </a:ln>
          </p:spPr>
          <p:txBody>
            <a:bodyPr wrap="none">
              <a:spAutoFit/>
            </a:bodyPr>
            <a:lstStyle/>
            <a:p>
              <a:r>
                <a:rPr lang="zh-CN" altLang="en-US" sz="2800">
                  <a:solidFill>
                    <a:schemeClr val="tx1"/>
                  </a:solidFill>
                  <a:ea typeface="楷体_GB2312" pitchFamily="49" charset="-122"/>
                </a:rPr>
                <a:t>返回目录</a:t>
              </a:r>
              <a:endParaRPr lang="zh-CN" altLang="en-US" sz="1800" b="0">
                <a:solidFill>
                  <a:schemeClr val="tx1"/>
                </a:solidFill>
                <a:ea typeface="楷体_GB2312" pitchFamily="49" charset="-122"/>
              </a:endParaRPr>
            </a:p>
          </p:txBody>
        </p:sp>
      </p:grpSp>
      <p:sp>
        <p:nvSpPr>
          <p:cNvPr id="11" name="矩形 10"/>
          <p:cNvSpPr/>
          <p:nvPr/>
        </p:nvSpPr>
        <p:spPr>
          <a:xfrm>
            <a:off x="576365" y="2857496"/>
            <a:ext cx="3724096" cy="223798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  </a:t>
            </a:r>
            <a:r>
              <a:rPr lang="en-US" altLang="zh-CN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11</a:t>
            </a:r>
            <a:r>
              <a:rPr lang="en-US" altLang="zh-CN" sz="3200" i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.</a:t>
            </a:r>
            <a:r>
              <a:rPr lang="en-US" altLang="zh-CN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25÷2</a:t>
            </a:r>
            <a:r>
              <a:rPr lang="en-US" altLang="zh-CN" sz="3200" i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.</a:t>
            </a:r>
            <a:r>
              <a:rPr lang="en-US" altLang="zh-CN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5-11</a:t>
            </a:r>
            <a:r>
              <a:rPr lang="en-US" altLang="zh-CN" sz="3200" i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.</a:t>
            </a:r>
            <a:r>
              <a:rPr lang="en-US" altLang="zh-CN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25÷3</a:t>
            </a:r>
            <a:endParaRPr lang="en-US" altLang="zh-CN" sz="3200" dirty="0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=4.5-3.75</a:t>
            </a:r>
            <a:endParaRPr lang="en-US" altLang="zh-CN" sz="3200" dirty="0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=0</a:t>
            </a:r>
            <a:r>
              <a:rPr lang="en-US" altLang="zh-CN" sz="3200" i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.</a:t>
            </a:r>
            <a:r>
              <a:rPr lang="en-US" altLang="zh-CN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75(km)</a:t>
            </a:r>
            <a:endParaRPr lang="zh-CN" altLang="en-US" sz="32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00034" y="5214950"/>
            <a:ext cx="720902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答：实际比原计划每小时多走</a:t>
            </a:r>
            <a:r>
              <a:rPr lang="en-US" altLang="zh-CN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0.75</a:t>
            </a:r>
            <a:r>
              <a:rPr lang="zh-CN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 </a:t>
            </a:r>
            <a:r>
              <a:rPr lang="en-US" altLang="zh-CN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km</a:t>
            </a:r>
            <a:r>
              <a:rPr lang="zh-CN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。</a:t>
            </a:r>
            <a:endParaRPr lang="zh-CN" altLang="en-US" sz="32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pic>
        <p:nvPicPr>
          <p:cNvPr id="191489" name="Picture 1" descr="C:\Users\Administrator\AppData\Roaming\Tencent\Users\271766067\QQ\WinTemp\RichOle\{%B36@~Z5ZQS@@O`Q@9[V$C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0628" y="2786058"/>
            <a:ext cx="3571900" cy="2405839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1914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1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363" name="Group 8"/>
          <p:cNvGrpSpPr/>
          <p:nvPr/>
        </p:nvGrpSpPr>
        <p:grpSpPr bwMode="auto">
          <a:xfrm>
            <a:off x="6443663" y="188913"/>
            <a:ext cx="2411412" cy="1008062"/>
            <a:chOff x="0" y="0"/>
            <a:chExt cx="1633" cy="635"/>
          </a:xfrm>
        </p:grpSpPr>
        <p:pic>
          <p:nvPicPr>
            <p:cNvPr id="15366" name="Picture 9" descr="1"/>
            <p:cNvPicPr>
              <a:picLocks noChangeAspect="1" noChangeArrowheads="1"/>
            </p:cNvPicPr>
            <p:nvPr/>
          </p:nvPicPr>
          <p:blipFill>
            <a:blip r:embed="rId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5367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91403" tIns="45700" rIns="91403" bIns="45700" anchor="ctr"/>
            <a:lstStyle/>
            <a:p>
              <a:pPr algn="r" defTabSz="923925">
                <a:buFont typeface="Arial" panose="020B0604020202020204" pitchFamily="34" charset="0"/>
                <a:buNone/>
              </a:pPr>
              <a:r>
                <a:rPr lang="zh-CN" altLang="en-US" sz="3200" dirty="0" smtClean="0">
                  <a:ea typeface="黑体" panose="02010609060101010101" pitchFamily="49" charset="-122"/>
                </a:rPr>
                <a:t>课堂小结</a:t>
              </a:r>
              <a:endParaRPr lang="zh-CN" altLang="en-US" sz="3200" dirty="0">
                <a:ea typeface="黑体" panose="02010609060101010101" pitchFamily="49" charset="-122"/>
              </a:endParaRPr>
            </a:p>
          </p:txBody>
        </p:sp>
      </p:grpSp>
      <p:sp>
        <p:nvSpPr>
          <p:cNvPr id="32" name="矩形 31"/>
          <p:cNvSpPr/>
          <p:nvPr/>
        </p:nvSpPr>
        <p:spPr>
          <a:xfrm>
            <a:off x="357158" y="1285860"/>
            <a:ext cx="7837403" cy="92333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FadeRight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5400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谈谈你的收获吧！</a:t>
            </a:r>
            <a:endParaRPr lang="zh-CN" altLang="en-US" sz="5400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89089" name="Picture 1" descr="C:\Users\Administrator\Desktop\QQ图片20160524104635.pn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286380" y="2500306"/>
            <a:ext cx="2876550" cy="2876550"/>
          </a:xfrm>
          <a:prstGeom prst="rect">
            <a:avLst/>
          </a:prstGeom>
          <a:noFill/>
        </p:spPr>
      </p:pic>
    </p:spTree>
  </p:cSld>
  <p:clrMapOvr>
    <a:masterClrMapping/>
  </p:clrMapOvr>
  <p:transition>
    <p:pull dir="lu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1903</Words>
  <Application>WPS 演示</Application>
  <PresentationFormat>全屏显示(4:3)</PresentationFormat>
  <Paragraphs>222</Paragraphs>
  <Slides>24</Slides>
  <Notes>2</Notes>
  <HiddenSlides>0</HiddenSlides>
  <MMClips>0</MMClips>
  <ScaleCrop>false</ScaleCrop>
  <HeadingPairs>
    <vt:vector size="8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0</vt:i4>
      </vt:variant>
      <vt:variant>
        <vt:lpstr>幻灯片标题</vt:lpstr>
      </vt:variant>
      <vt:variant>
        <vt:i4>24</vt:i4>
      </vt:variant>
    </vt:vector>
  </HeadingPairs>
  <TitlesOfParts>
    <vt:vector size="38" baseType="lpstr">
      <vt:lpstr>Arial</vt:lpstr>
      <vt:lpstr>宋体</vt:lpstr>
      <vt:lpstr>Wingdings</vt:lpstr>
      <vt:lpstr>Calibri</vt:lpstr>
      <vt:lpstr>楷体_GB2312</vt:lpstr>
      <vt:lpstr>新宋体</vt:lpstr>
      <vt:lpstr>黑体</vt:lpstr>
      <vt:lpstr>华文楷体</vt:lpstr>
      <vt:lpstr>微软雅黑</vt:lpstr>
      <vt:lpstr>Arial Unicode MS</vt:lpstr>
      <vt:lpstr>NEU-BZ-S92</vt:lpstr>
      <vt:lpstr>Segoe Print</vt:lpstr>
      <vt:lpstr>Times New Roman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人教版数学六年级数学下册总复习</dc:title>
  <dc:creator>吉林梓翰教育图书有限公司</dc:creator>
  <cp:lastModifiedBy>lenovop</cp:lastModifiedBy>
  <cp:revision>985</cp:revision>
  <dcterms:created xsi:type="dcterms:W3CDTF">2015-11-21T07:20:00Z</dcterms:created>
  <dcterms:modified xsi:type="dcterms:W3CDTF">2021-11-01T03:19:59Z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2052-11.1.0.9098</vt:lpwstr>
  </property>
</Properties>
</file>